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sldIdLst>
    <p:sldId id="387" r:id="rId5"/>
    <p:sldId id="882" r:id="rId6"/>
    <p:sldId id="390" r:id="rId7"/>
    <p:sldId id="391" r:id="rId8"/>
    <p:sldId id="392" r:id="rId9"/>
    <p:sldId id="884" r:id="rId10"/>
    <p:sldId id="885" r:id="rId11"/>
    <p:sldId id="393" r:id="rId12"/>
    <p:sldId id="403" r:id="rId13"/>
    <p:sldId id="401" r:id="rId14"/>
    <p:sldId id="402" r:id="rId15"/>
    <p:sldId id="394" r:id="rId16"/>
    <p:sldId id="395" r:id="rId17"/>
    <p:sldId id="396" r:id="rId18"/>
    <p:sldId id="397" r:id="rId19"/>
    <p:sldId id="398" r:id="rId20"/>
    <p:sldId id="399" r:id="rId21"/>
    <p:sldId id="881" r:id="rId22"/>
    <p:sldId id="886" r:id="rId23"/>
    <p:sldId id="887" r:id="rId24"/>
    <p:sldId id="8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5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128E77-F1C5-D031-2713-DC9918FF0F80}" name="Kayla Ellsworth" initials="KE" userId="S::kellsworth@yourthoughtpartner.com::bd0eb444-d6d7-4864-8db8-a228b3f8c688" providerId="AD"/>
  <p188:author id="{3B334DBC-6A72-1508-021C-5E4119ED9D64}" name="Debbie Field" initials="DF" userId="S::dfield@yourthoughtpartner.com::f4d5f13f-db5c-44cb-8cd8-df67e320676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a Kingman" initials="LK" lastIdx="7" clrIdx="0">
    <p:extLst>
      <p:ext uri="{19B8F6BF-5375-455C-9EA6-DF929625EA0E}">
        <p15:presenceInfo xmlns:p15="http://schemas.microsoft.com/office/powerpoint/2012/main" userId="S-1-5-21-3062734418-3547637958-2541907626-3622" providerId="AD"/>
      </p:ext>
    </p:extLst>
  </p:cmAuthor>
  <p:cmAuthor id="2" name="Kayla Ellsworth" initials="KE" lastIdx="9" clrIdx="1">
    <p:extLst>
      <p:ext uri="{19B8F6BF-5375-455C-9EA6-DF929625EA0E}">
        <p15:presenceInfo xmlns:p15="http://schemas.microsoft.com/office/powerpoint/2012/main" userId="S::kellsworth@yourthoughtpartner.com::bd0eb444-d6d7-4864-8db8-a228b3f8c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5B9"/>
    <a:srgbClr val="0044C1"/>
    <a:srgbClr val="BDD5FF"/>
    <a:srgbClr val="F1F1F1"/>
    <a:srgbClr val="FACCE0"/>
    <a:srgbClr val="F7E7EB"/>
    <a:srgbClr val="E8E7EA"/>
    <a:srgbClr val="D31367"/>
    <a:srgbClr val="1891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DFD88-2F9C-4656-B1A9-7859F2ADB619}" v="1" dt="2025-05-09T23:23:57.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guide orient="horz" pos="2184"/>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a (Dewit) Desman" userId="9967fe69-76be-422e-833f-cc2c50a77745" providerId="ADAL" clId="{68EDFD88-2F9C-4656-B1A9-7859F2ADB619}"/>
    <pc:docChg chg="undo custSel modSld">
      <pc:chgData name="Lana (Dewit) Desman" userId="9967fe69-76be-422e-833f-cc2c50a77745" providerId="ADAL" clId="{68EDFD88-2F9C-4656-B1A9-7859F2ADB619}" dt="2025-05-09T23:28:08.161" v="50" actId="1076"/>
      <pc:docMkLst>
        <pc:docMk/>
      </pc:docMkLst>
      <pc:sldChg chg="addSp delSp modSp mod">
        <pc:chgData name="Lana (Dewit) Desman" userId="9967fe69-76be-422e-833f-cc2c50a77745" providerId="ADAL" clId="{68EDFD88-2F9C-4656-B1A9-7859F2ADB619}" dt="2025-05-09T23:28:08.161" v="50" actId="1076"/>
        <pc:sldMkLst>
          <pc:docMk/>
          <pc:sldMk cId="3565963545" sldId="881"/>
        </pc:sldMkLst>
        <pc:spChg chg="mod">
          <ac:chgData name="Lana (Dewit) Desman" userId="9967fe69-76be-422e-833f-cc2c50a77745" providerId="ADAL" clId="{68EDFD88-2F9C-4656-B1A9-7859F2ADB619}" dt="2025-05-09T23:27:58.204" v="49" actId="1076"/>
          <ac:spMkLst>
            <pc:docMk/>
            <pc:sldMk cId="3565963545" sldId="881"/>
            <ac:spMk id="7" creationId="{8BECA538-AB6C-2246-A628-DD953788706B}"/>
          </ac:spMkLst>
        </pc:spChg>
        <pc:spChg chg="mod">
          <ac:chgData name="Lana (Dewit) Desman" userId="9967fe69-76be-422e-833f-cc2c50a77745" providerId="ADAL" clId="{68EDFD88-2F9C-4656-B1A9-7859F2ADB619}" dt="2025-05-09T23:27:28.177" v="43" actId="1076"/>
          <ac:spMkLst>
            <pc:docMk/>
            <pc:sldMk cId="3565963545" sldId="881"/>
            <ac:spMk id="16" creationId="{F52E0104-F828-FE46-A77B-0BFABCE77C10}"/>
          </ac:spMkLst>
        </pc:spChg>
        <pc:spChg chg="add del mod">
          <ac:chgData name="Lana (Dewit) Desman" userId="9967fe69-76be-422e-833f-cc2c50a77745" providerId="ADAL" clId="{68EDFD88-2F9C-4656-B1A9-7859F2ADB619}" dt="2025-05-09T23:27:36.669" v="45" actId="1076"/>
          <ac:spMkLst>
            <pc:docMk/>
            <pc:sldMk cId="3565963545" sldId="881"/>
            <ac:spMk id="25" creationId="{EB4F7CA7-40E7-FD48-9937-F5640CE4EFD1}"/>
          </ac:spMkLst>
        </pc:spChg>
        <pc:picChg chg="add mod ord modCrop">
          <ac:chgData name="Lana (Dewit) Desman" userId="9967fe69-76be-422e-833f-cc2c50a77745" providerId="ADAL" clId="{68EDFD88-2F9C-4656-B1A9-7859F2ADB619}" dt="2025-05-09T23:27:55.400" v="47" actId="14100"/>
          <ac:picMkLst>
            <pc:docMk/>
            <pc:sldMk cId="3565963545" sldId="881"/>
            <ac:picMk id="4" creationId="{4FD814A7-FFB0-0C4F-3A2C-798C6542D997}"/>
          </ac:picMkLst>
        </pc:picChg>
        <pc:picChg chg="mod">
          <ac:chgData name="Lana (Dewit) Desman" userId="9967fe69-76be-422e-833f-cc2c50a77745" providerId="ADAL" clId="{68EDFD88-2F9C-4656-B1A9-7859F2ADB619}" dt="2025-05-09T23:28:08.161" v="50" actId="1076"/>
          <ac:picMkLst>
            <pc:docMk/>
            <pc:sldMk cId="3565963545" sldId="881"/>
            <ac:picMk id="6" creationId="{E1C0F423-90D8-6B49-8CF7-6A6305F0113E}"/>
          </ac:picMkLst>
        </pc:picChg>
        <pc:picChg chg="del">
          <ac:chgData name="Lana (Dewit) Desman" userId="9967fe69-76be-422e-833f-cc2c50a77745" providerId="ADAL" clId="{68EDFD88-2F9C-4656-B1A9-7859F2ADB619}" dt="2025-05-09T23:24:40.023" v="24" actId="478"/>
          <ac:picMkLst>
            <pc:docMk/>
            <pc:sldMk cId="3565963545" sldId="881"/>
            <ac:picMk id="27" creationId="{97CEF629-38D8-5549-AD00-D3BCC438A3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91C9C-C2FC-4742-8C9A-243C66CCD26A}"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A35D9-CE2F-7642-A4E0-DE184FF494BF}" type="slidenum">
              <a:rPr lang="en-US" smtClean="0"/>
              <a:t>‹#›</a:t>
            </a:fld>
            <a:endParaRPr lang="en-US"/>
          </a:p>
        </p:txBody>
      </p:sp>
    </p:spTree>
    <p:extLst>
      <p:ext uri="{BB962C8B-B14F-4D97-AF65-F5344CB8AC3E}">
        <p14:creationId xmlns:p14="http://schemas.microsoft.com/office/powerpoint/2010/main" val="210613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0D3093-97DB-47A4-B594-817E69759AC2}" type="slidenum">
              <a:rPr lang="en-US" smtClean="0"/>
              <a:t>2</a:t>
            </a:fld>
            <a:endParaRPr lang="en-US"/>
          </a:p>
        </p:txBody>
      </p:sp>
    </p:spTree>
    <p:extLst>
      <p:ext uri="{BB962C8B-B14F-4D97-AF65-F5344CB8AC3E}">
        <p14:creationId xmlns:p14="http://schemas.microsoft.com/office/powerpoint/2010/main" val="3571885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5798A5-C698-B943-B13E-A99BCFED488D}"/>
              </a:ext>
            </a:extLst>
          </p:cNvPr>
          <p:cNvPicPr>
            <a:picLocks noChangeAspect="1"/>
          </p:cNvPicPr>
          <p:nvPr userDrawn="1"/>
        </p:nvPicPr>
        <p:blipFill>
          <a:blip r:embed="rId2"/>
          <a:stretch>
            <a:fillRect/>
          </a:stretch>
        </p:blipFill>
        <p:spPr>
          <a:xfrm>
            <a:off x="-6853" y="0"/>
            <a:ext cx="12192000" cy="6858000"/>
          </a:xfrm>
          <a:prstGeom prst="rect">
            <a:avLst/>
          </a:prstGeom>
        </p:spPr>
      </p:pic>
      <p:sp>
        <p:nvSpPr>
          <p:cNvPr id="2" name="Title 1">
            <a:extLst>
              <a:ext uri="{FF2B5EF4-FFF2-40B4-BE49-F238E27FC236}">
                <a16:creationId xmlns:a16="http://schemas.microsoft.com/office/drawing/2014/main" id="{9BFC33CE-2431-7744-B6B6-223A63D602DC}"/>
              </a:ext>
            </a:extLst>
          </p:cNvPr>
          <p:cNvSpPr>
            <a:spLocks noGrp="1"/>
          </p:cNvSpPr>
          <p:nvPr>
            <p:ph type="ctrTitle" hasCustomPrompt="1"/>
          </p:nvPr>
        </p:nvSpPr>
        <p:spPr>
          <a:xfrm>
            <a:off x="535556" y="1854679"/>
            <a:ext cx="9888604" cy="2236105"/>
          </a:xfrm>
        </p:spPr>
        <p:txBody>
          <a:bodyPr anchor="b">
            <a:noAutofit/>
          </a:bodyPr>
          <a:lstStyle>
            <a:lvl1pPr algn="l">
              <a:defRPr sz="6000" b="1">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B0648EF0-AB4F-9E4C-9F4E-BC72C20F3292}"/>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CCDFE09A-037A-1F54-7DD6-CBA2241C8A41}"/>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42395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FDD9E-608D-0040-A5CE-BDA559C9EE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BD9786BE-3698-7C43-8236-D4F41C286804}"/>
              </a:ext>
            </a:extLst>
          </p:cNvPr>
          <p:cNvSpPr>
            <a:spLocks noGrp="1"/>
          </p:cNvSpPr>
          <p:nvPr>
            <p:ph type="ctrTitle" hasCustomPrompt="1"/>
          </p:nvPr>
        </p:nvSpPr>
        <p:spPr>
          <a:xfrm>
            <a:off x="535556" y="1854679"/>
            <a:ext cx="9888604" cy="2236105"/>
          </a:xfrm>
        </p:spPr>
        <p:txBody>
          <a:bodyPr anchor="b">
            <a:noAutofit/>
          </a:bodyPr>
          <a:lstStyle>
            <a:lvl1pPr algn="l">
              <a:defRPr sz="6500" b="1">
                <a:solidFill>
                  <a:schemeClr val="bg1"/>
                </a:solidFill>
              </a:defRPr>
            </a:lvl1pPr>
          </a:lstStyle>
          <a:p>
            <a:r>
              <a:rPr lang="en-US"/>
              <a:t>CLICK TO EDIT </a:t>
            </a:r>
            <a:br>
              <a:rPr lang="en-US"/>
            </a:br>
            <a:r>
              <a:rPr lang="en-US"/>
              <a:t>MASTER TITLE STYLE</a:t>
            </a:r>
          </a:p>
        </p:txBody>
      </p:sp>
      <p:sp>
        <p:nvSpPr>
          <p:cNvPr id="9" name="Subtitle 2">
            <a:extLst>
              <a:ext uri="{FF2B5EF4-FFF2-40B4-BE49-F238E27FC236}">
                <a16:creationId xmlns:a16="http://schemas.microsoft.com/office/drawing/2014/main" id="{A409FE7F-E7AD-AD4D-9F30-6E862A8DE27B}"/>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EAA1EAD4-8027-F04C-B6B2-609553DB7401}"/>
              </a:ext>
            </a:extLst>
          </p:cNvPr>
          <p:cNvSpPr>
            <a:spLocks noGrp="1"/>
          </p:cNvSpPr>
          <p:nvPr>
            <p:ph type="sldNum" sz="quarter" idx="4"/>
          </p:nvPr>
        </p:nvSpPr>
        <p:spPr>
          <a:xfrm>
            <a:off x="11755676" y="6423806"/>
            <a:ext cx="436323" cy="434194"/>
          </a:xfrm>
          <a:prstGeom prst="rect">
            <a:avLst/>
          </a:prstGeom>
          <a:solidFill>
            <a:schemeClr val="bg1"/>
          </a:solidFill>
        </p:spPr>
        <p:txBody>
          <a:bodyPr vert="horz" lIns="0" tIns="45720" rIns="0" bIns="45720" rtlCol="0" anchor="ctr"/>
          <a:lstStyle>
            <a:lvl1pPr algn="ctr">
              <a:defRPr sz="800" b="1">
                <a:solidFill>
                  <a:schemeClr val="tx1"/>
                </a:solidFill>
              </a:defRPr>
            </a:lvl1pPr>
          </a:lstStyle>
          <a:p>
            <a:fld id="{899C8764-7D4C-9643-B886-47E7CE8D6C0F}" type="slidenum">
              <a:rPr lang="en-US" smtClean="0"/>
              <a:pPr/>
              <a:t>‹#›</a:t>
            </a:fld>
            <a:endParaRPr lang="en-US"/>
          </a:p>
        </p:txBody>
      </p:sp>
      <p:pic>
        <p:nvPicPr>
          <p:cNvPr id="2" name="Picture 1">
            <a:extLst>
              <a:ext uri="{FF2B5EF4-FFF2-40B4-BE49-F238E27FC236}">
                <a16:creationId xmlns:a16="http://schemas.microsoft.com/office/drawing/2014/main" id="{736A044F-14C7-E8FE-7E99-FDE9077AA824}"/>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23543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B1CCCA-F848-3A4A-8B47-70011300A5B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C7FE739-0BD3-974D-9276-E4A802DF3554}"/>
              </a:ext>
            </a:extLst>
          </p:cNvPr>
          <p:cNvSpPr>
            <a:spLocks noGrp="1"/>
          </p:cNvSpPr>
          <p:nvPr>
            <p:ph type="ctrTitle" hasCustomPrompt="1"/>
          </p:nvPr>
        </p:nvSpPr>
        <p:spPr>
          <a:xfrm>
            <a:off x="535556" y="1854679"/>
            <a:ext cx="9888604" cy="2236105"/>
          </a:xfrm>
        </p:spPr>
        <p:txBody>
          <a:bodyPr anchor="b">
            <a:noAutofit/>
          </a:bodyPr>
          <a:lstStyle>
            <a:lvl1pPr algn="l">
              <a:defRPr sz="65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AA4A5333-80C8-F044-8868-7B0582641022}"/>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8EF411B-63B7-BE4A-A341-D0A05D4C6C7C}"/>
              </a:ext>
            </a:extLst>
          </p:cNvPr>
          <p:cNvSpPr>
            <a:spLocks noGrp="1"/>
          </p:cNvSpPr>
          <p:nvPr>
            <p:ph type="sldNum" sz="quarter" idx="4"/>
          </p:nvPr>
        </p:nvSpPr>
        <p:spPr>
          <a:xfrm>
            <a:off x="11755676" y="6423806"/>
            <a:ext cx="436323" cy="434194"/>
          </a:xfrm>
          <a:prstGeom prst="rect">
            <a:avLst/>
          </a:prstGeom>
          <a:solidFill>
            <a:schemeClr val="bg1"/>
          </a:solidFill>
        </p:spPr>
        <p:txBody>
          <a:bodyPr vert="horz" lIns="0" tIns="45720" rIns="0" bIns="45720" rtlCol="0" anchor="ctr"/>
          <a:lstStyle>
            <a:lvl1pPr algn="ctr">
              <a:defRPr sz="800" b="1">
                <a:solidFill>
                  <a:schemeClr val="tx1"/>
                </a:solidFill>
              </a:defRPr>
            </a:lvl1pPr>
          </a:lstStyle>
          <a:p>
            <a:fld id="{899C8764-7D4C-9643-B886-47E7CE8D6C0F}" type="slidenum">
              <a:rPr lang="en-US" smtClean="0"/>
              <a:pPr/>
              <a:t>‹#›</a:t>
            </a:fld>
            <a:endParaRPr lang="en-US"/>
          </a:p>
        </p:txBody>
      </p:sp>
      <p:pic>
        <p:nvPicPr>
          <p:cNvPr id="2" name="Picture 1">
            <a:extLst>
              <a:ext uri="{FF2B5EF4-FFF2-40B4-BE49-F238E27FC236}">
                <a16:creationId xmlns:a16="http://schemas.microsoft.com/office/drawing/2014/main" id="{E71D7589-18F9-1518-7B8A-FE6131787D10}"/>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237596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26F985-DACB-6C4F-BB9E-0D1BC4CCB2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D2BE5BB-EA2E-AD40-A362-964BA8EA8768}"/>
              </a:ext>
            </a:extLst>
          </p:cNvPr>
          <p:cNvSpPr>
            <a:spLocks noGrp="1"/>
          </p:cNvSpPr>
          <p:nvPr>
            <p:ph type="ctrTitle" hasCustomPrompt="1"/>
          </p:nvPr>
        </p:nvSpPr>
        <p:spPr>
          <a:xfrm>
            <a:off x="535556" y="1854679"/>
            <a:ext cx="9888604" cy="2236105"/>
          </a:xfrm>
        </p:spPr>
        <p:txBody>
          <a:bodyPr anchor="b">
            <a:noAutofit/>
          </a:bodyPr>
          <a:lstStyle>
            <a:lvl1pPr algn="l">
              <a:defRPr sz="65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0FFA749A-02F7-4944-B1E2-0EB20174DE6C}"/>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14C4B914-0C13-1C43-8A07-0757825963D2}"/>
              </a:ext>
            </a:extLst>
          </p:cNvPr>
          <p:cNvSpPr>
            <a:spLocks noGrp="1"/>
          </p:cNvSpPr>
          <p:nvPr>
            <p:ph type="sldNum" sz="quarter" idx="4"/>
          </p:nvPr>
        </p:nvSpPr>
        <p:spPr>
          <a:xfrm>
            <a:off x="11755676" y="6423806"/>
            <a:ext cx="436323" cy="434194"/>
          </a:xfrm>
          <a:prstGeom prst="rect">
            <a:avLst/>
          </a:prstGeom>
          <a:solidFill>
            <a:schemeClr val="bg1"/>
          </a:solidFill>
        </p:spPr>
        <p:txBody>
          <a:bodyPr vert="horz" lIns="0" tIns="45720" rIns="0" bIns="45720" rtlCol="0" anchor="ctr"/>
          <a:lstStyle>
            <a:lvl1pPr algn="ctr">
              <a:defRPr sz="800" b="1">
                <a:solidFill>
                  <a:schemeClr val="tx1"/>
                </a:solidFill>
              </a:defRPr>
            </a:lvl1pPr>
          </a:lstStyle>
          <a:p>
            <a:fld id="{899C8764-7D4C-9643-B886-47E7CE8D6C0F}" type="slidenum">
              <a:rPr lang="en-US" smtClean="0"/>
              <a:pPr/>
              <a:t>‹#›</a:t>
            </a:fld>
            <a:endParaRPr lang="en-US"/>
          </a:p>
        </p:txBody>
      </p:sp>
      <p:pic>
        <p:nvPicPr>
          <p:cNvPr id="2" name="Picture 1">
            <a:extLst>
              <a:ext uri="{FF2B5EF4-FFF2-40B4-BE49-F238E27FC236}">
                <a16:creationId xmlns:a16="http://schemas.microsoft.com/office/drawing/2014/main" id="{31A2E26B-D099-105E-EC50-17821197355C}"/>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18221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C83E60-5C42-024D-84A6-29E2584F5F48}"/>
              </a:ext>
            </a:extLst>
          </p:cNvPr>
          <p:cNvPicPr>
            <a:picLocks noChangeAspect="1"/>
          </p:cNvPicPr>
          <p:nvPr userDrawn="1"/>
        </p:nvPicPr>
        <p:blipFill>
          <a:blip r:embed="rId2"/>
          <a:stretch>
            <a:fillRect/>
          </a:stretch>
        </p:blipFill>
        <p:spPr>
          <a:xfrm>
            <a:off x="-6853" y="0"/>
            <a:ext cx="12192000" cy="6858000"/>
          </a:xfrm>
          <a:prstGeom prst="rect">
            <a:avLst/>
          </a:prstGeom>
        </p:spPr>
      </p:pic>
      <p:sp>
        <p:nvSpPr>
          <p:cNvPr id="6" name="Title 1">
            <a:extLst>
              <a:ext uri="{FF2B5EF4-FFF2-40B4-BE49-F238E27FC236}">
                <a16:creationId xmlns:a16="http://schemas.microsoft.com/office/drawing/2014/main" id="{CD2BE5BB-EA2E-AD40-A362-964BA8EA8768}"/>
              </a:ext>
            </a:extLst>
          </p:cNvPr>
          <p:cNvSpPr>
            <a:spLocks noGrp="1"/>
          </p:cNvSpPr>
          <p:nvPr>
            <p:ph type="ctrTitle" hasCustomPrompt="1"/>
          </p:nvPr>
        </p:nvSpPr>
        <p:spPr>
          <a:xfrm>
            <a:off x="535556" y="1854679"/>
            <a:ext cx="9888604" cy="2236105"/>
          </a:xfrm>
        </p:spPr>
        <p:txBody>
          <a:bodyPr anchor="b">
            <a:noAutofit/>
          </a:bodyPr>
          <a:lstStyle>
            <a:lvl1pPr algn="l">
              <a:defRPr sz="65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0FFA749A-02F7-4944-B1E2-0EB20174DE6C}"/>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14C4B914-0C13-1C43-8A07-0757825963D2}"/>
              </a:ext>
            </a:extLst>
          </p:cNvPr>
          <p:cNvSpPr>
            <a:spLocks noGrp="1"/>
          </p:cNvSpPr>
          <p:nvPr>
            <p:ph type="sldNum" sz="quarter" idx="4"/>
          </p:nvPr>
        </p:nvSpPr>
        <p:spPr>
          <a:xfrm>
            <a:off x="11755676" y="6423806"/>
            <a:ext cx="436323" cy="434194"/>
          </a:xfrm>
          <a:prstGeom prst="rect">
            <a:avLst/>
          </a:prstGeom>
          <a:solidFill>
            <a:schemeClr val="bg1"/>
          </a:solidFill>
        </p:spPr>
        <p:txBody>
          <a:bodyPr vert="horz" lIns="0" tIns="45720" rIns="0" bIns="45720" rtlCol="0" anchor="ctr"/>
          <a:lstStyle>
            <a:lvl1pPr algn="ctr">
              <a:defRPr sz="800" b="1">
                <a:solidFill>
                  <a:schemeClr val="tx1"/>
                </a:solidFill>
              </a:defRPr>
            </a:lvl1pPr>
          </a:lstStyle>
          <a:p>
            <a:fld id="{899C8764-7D4C-9643-B886-47E7CE8D6C0F}" type="slidenum">
              <a:rPr lang="en-US" smtClean="0"/>
              <a:pPr/>
              <a:t>‹#›</a:t>
            </a:fld>
            <a:endParaRPr lang="en-US"/>
          </a:p>
        </p:txBody>
      </p:sp>
      <p:pic>
        <p:nvPicPr>
          <p:cNvPr id="2" name="Picture 1">
            <a:extLst>
              <a:ext uri="{FF2B5EF4-FFF2-40B4-BE49-F238E27FC236}">
                <a16:creationId xmlns:a16="http://schemas.microsoft.com/office/drawing/2014/main" id="{FACFDB3A-5C69-0FEF-E5EE-F89327D4914E}"/>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257611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D290-E518-1745-AA53-FF971CE99FC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ED8DB58-F7D7-FF45-B916-82CF2F6926AB}"/>
              </a:ext>
            </a:extLst>
          </p:cNvPr>
          <p:cNvSpPr>
            <a:spLocks noGrp="1"/>
          </p:cNvSpPr>
          <p:nvPr>
            <p:ph type="sldNum" sz="quarter" idx="10"/>
          </p:nvPr>
        </p:nvSpPr>
        <p:spPr/>
        <p:txBody>
          <a:bodyPr/>
          <a:lstStyle/>
          <a:p>
            <a:fld id="{899C8764-7D4C-9643-B886-47E7CE8D6C0F}" type="slidenum">
              <a:rPr lang="en-US" smtClean="0"/>
              <a:pPr/>
              <a:t>‹#›</a:t>
            </a:fld>
            <a:endParaRPr lang="en-US"/>
          </a:p>
        </p:txBody>
      </p:sp>
    </p:spTree>
    <p:extLst>
      <p:ext uri="{BB962C8B-B14F-4D97-AF65-F5344CB8AC3E}">
        <p14:creationId xmlns:p14="http://schemas.microsoft.com/office/powerpoint/2010/main" val="116688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FDD9E-608D-0040-A5CE-BDA559C9EE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BD9786BE-3698-7C43-8236-D4F41C286804}"/>
              </a:ext>
            </a:extLst>
          </p:cNvPr>
          <p:cNvSpPr>
            <a:spLocks noGrp="1"/>
          </p:cNvSpPr>
          <p:nvPr>
            <p:ph type="ctrTitle" hasCustomPrompt="1"/>
          </p:nvPr>
        </p:nvSpPr>
        <p:spPr>
          <a:xfrm>
            <a:off x="535556" y="1854679"/>
            <a:ext cx="9888604" cy="2236105"/>
          </a:xfrm>
        </p:spPr>
        <p:txBody>
          <a:bodyPr anchor="b">
            <a:noAutofit/>
          </a:bodyPr>
          <a:lstStyle>
            <a:lvl1pPr algn="l">
              <a:defRPr sz="6000" b="1">
                <a:solidFill>
                  <a:schemeClr val="bg1"/>
                </a:solidFill>
              </a:defRPr>
            </a:lvl1pPr>
          </a:lstStyle>
          <a:p>
            <a:r>
              <a:rPr lang="en-US"/>
              <a:t>CLICK TO EDIT </a:t>
            </a:r>
            <a:br>
              <a:rPr lang="en-US"/>
            </a:br>
            <a:r>
              <a:rPr lang="en-US"/>
              <a:t>MASTER TITLE STYLE</a:t>
            </a:r>
          </a:p>
        </p:txBody>
      </p:sp>
      <p:sp>
        <p:nvSpPr>
          <p:cNvPr id="9" name="Subtitle 2">
            <a:extLst>
              <a:ext uri="{FF2B5EF4-FFF2-40B4-BE49-F238E27FC236}">
                <a16:creationId xmlns:a16="http://schemas.microsoft.com/office/drawing/2014/main" id="{A409FE7F-E7AD-AD4D-9F30-6E862A8DE27B}"/>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 name="Picture 1">
            <a:extLst>
              <a:ext uri="{FF2B5EF4-FFF2-40B4-BE49-F238E27FC236}">
                <a16:creationId xmlns:a16="http://schemas.microsoft.com/office/drawing/2014/main" id="{62490DA2-936A-D715-5996-3EF9FFAFAECF}"/>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240597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B1CCCA-F848-3A4A-8B47-70011300A5B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C7FE739-0BD3-974D-9276-E4A802DF3554}"/>
              </a:ext>
            </a:extLst>
          </p:cNvPr>
          <p:cNvSpPr>
            <a:spLocks noGrp="1"/>
          </p:cNvSpPr>
          <p:nvPr>
            <p:ph type="ctrTitle" hasCustomPrompt="1"/>
          </p:nvPr>
        </p:nvSpPr>
        <p:spPr>
          <a:xfrm>
            <a:off x="535556" y="1854679"/>
            <a:ext cx="9888604" cy="2236105"/>
          </a:xfrm>
        </p:spPr>
        <p:txBody>
          <a:bodyPr anchor="b">
            <a:noAutofit/>
          </a:bodyPr>
          <a:lstStyle>
            <a:lvl1pPr algn="l">
              <a:defRPr sz="60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AA4A5333-80C8-F044-8868-7B0582641022}"/>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 name="Picture 1">
            <a:extLst>
              <a:ext uri="{FF2B5EF4-FFF2-40B4-BE49-F238E27FC236}">
                <a16:creationId xmlns:a16="http://schemas.microsoft.com/office/drawing/2014/main" id="{A22B3DB3-0C1A-8251-4883-A49ED7B41595}"/>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86174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26F985-DACB-6C4F-BB9E-0D1BC4CCB2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D2BE5BB-EA2E-AD40-A362-964BA8EA8768}"/>
              </a:ext>
            </a:extLst>
          </p:cNvPr>
          <p:cNvSpPr>
            <a:spLocks noGrp="1"/>
          </p:cNvSpPr>
          <p:nvPr>
            <p:ph type="ctrTitle" hasCustomPrompt="1"/>
          </p:nvPr>
        </p:nvSpPr>
        <p:spPr>
          <a:xfrm>
            <a:off x="535556" y="1854679"/>
            <a:ext cx="9888604" cy="2236105"/>
          </a:xfrm>
        </p:spPr>
        <p:txBody>
          <a:bodyPr anchor="b">
            <a:noAutofit/>
          </a:bodyPr>
          <a:lstStyle>
            <a:lvl1pPr algn="l">
              <a:defRPr sz="60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0FFA749A-02F7-4944-B1E2-0EB20174DE6C}"/>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 name="Picture 1">
            <a:extLst>
              <a:ext uri="{FF2B5EF4-FFF2-40B4-BE49-F238E27FC236}">
                <a16:creationId xmlns:a16="http://schemas.microsoft.com/office/drawing/2014/main" id="{8C630C86-F8D8-344F-2039-6812C5D9F913}"/>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175905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3041-45E2-C94C-90D7-16F95B591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3B27DC-809C-CB43-8234-193FE539B877}"/>
              </a:ext>
            </a:extLst>
          </p:cNvPr>
          <p:cNvSpPr>
            <a:spLocks noGrp="1"/>
          </p:cNvSpPr>
          <p:nvPr>
            <p:ph sz="half" idx="1"/>
          </p:nvPr>
        </p:nvSpPr>
        <p:spPr>
          <a:xfrm>
            <a:off x="595224" y="1825625"/>
            <a:ext cx="50119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812182-6E2A-6847-AB70-1CB846767390}"/>
              </a:ext>
            </a:extLst>
          </p:cNvPr>
          <p:cNvSpPr>
            <a:spLocks noGrp="1"/>
          </p:cNvSpPr>
          <p:nvPr>
            <p:ph sz="half" idx="2"/>
          </p:nvPr>
        </p:nvSpPr>
        <p:spPr>
          <a:xfrm>
            <a:off x="5822830" y="1825625"/>
            <a:ext cx="553096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36AEEC-A4AE-6148-836E-8DFB51050DD1}"/>
              </a:ext>
            </a:extLst>
          </p:cNvPr>
          <p:cNvSpPr>
            <a:spLocks noGrp="1"/>
          </p:cNvSpPr>
          <p:nvPr>
            <p:ph type="sldNum" sz="quarter" idx="4"/>
          </p:nvPr>
        </p:nvSpPr>
        <p:spPr>
          <a:xfrm>
            <a:off x="11755676" y="6423806"/>
            <a:ext cx="436323" cy="434194"/>
          </a:xfrm>
          <a:prstGeom prst="rect">
            <a:avLst/>
          </a:prstGeom>
          <a:solidFill>
            <a:schemeClr val="accent1"/>
          </a:solidFill>
        </p:spPr>
        <p:txBody>
          <a:bodyPr vert="horz" lIns="0" tIns="45720" rIns="0" bIns="45720" rtlCol="0" anchor="ctr"/>
          <a:lstStyle>
            <a:lvl1pPr algn="ctr">
              <a:defRPr sz="800" b="1">
                <a:solidFill>
                  <a:schemeClr val="bg1"/>
                </a:solidFill>
              </a:defRPr>
            </a:lvl1pPr>
          </a:lstStyle>
          <a:p>
            <a:fld id="{899C8764-7D4C-9643-B886-47E7CE8D6C0F}" type="slidenum">
              <a:rPr lang="en-US" smtClean="0"/>
              <a:pPr/>
              <a:t>‹#›</a:t>
            </a:fld>
            <a:endParaRPr lang="en-US"/>
          </a:p>
        </p:txBody>
      </p:sp>
    </p:spTree>
    <p:extLst>
      <p:ext uri="{BB962C8B-B14F-4D97-AF65-F5344CB8AC3E}">
        <p14:creationId xmlns:p14="http://schemas.microsoft.com/office/powerpoint/2010/main" val="186067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D290-E518-1745-AA53-FF971CE99FC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ED8DB58-F7D7-FF45-B916-82CF2F6926AB}"/>
              </a:ext>
            </a:extLst>
          </p:cNvPr>
          <p:cNvSpPr>
            <a:spLocks noGrp="1"/>
          </p:cNvSpPr>
          <p:nvPr>
            <p:ph type="sldNum" sz="quarter" idx="10"/>
          </p:nvPr>
        </p:nvSpPr>
        <p:spPr/>
        <p:txBody>
          <a:bodyPr/>
          <a:lstStyle/>
          <a:p>
            <a:fld id="{899C8764-7D4C-9643-B886-47E7CE8D6C0F}" type="slidenum">
              <a:rPr lang="en-US" smtClean="0"/>
              <a:pPr/>
              <a:t>‹#›</a:t>
            </a:fld>
            <a:endParaRPr lang="en-US"/>
          </a:p>
        </p:txBody>
      </p:sp>
    </p:spTree>
    <p:extLst>
      <p:ext uri="{BB962C8B-B14F-4D97-AF65-F5344CB8AC3E}">
        <p14:creationId xmlns:p14="http://schemas.microsoft.com/office/powerpoint/2010/main" val="102214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5DEA5-7560-7C46-AB83-BE2324C43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B955D7-E8E9-7A46-8066-211191657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BE6C95D-B7B9-A740-BD4A-2F31368D8327}"/>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120125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5CEC-CFEB-2440-B710-F348BB5644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8979C9-EC58-FC4B-AB2C-EEAB79AFF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4DDF6C8-7BA8-1549-92C0-DC29A845437A}"/>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113185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5228-157A-864C-B520-9D125DAF58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B18E9D-3CE1-0742-A9CA-11920A587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F9E557-705A-D449-B1EC-80171C8D99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883286-1374-F044-BCF2-133499B4C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2EED0E-18C6-724A-A6BA-2AD5BB4B4F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373BB8A-D369-6045-B51F-2BB8B427A83A}"/>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45021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E8718D-091E-2A42-846B-4A2E7B454686}"/>
              </a:ext>
            </a:extLst>
          </p:cNvPr>
          <p:cNvPicPr>
            <a:picLocks noChangeAspect="1"/>
          </p:cNvPicPr>
          <p:nvPr userDrawn="1"/>
        </p:nvPicPr>
        <p:blipFill>
          <a:blip r:embed="rId2">
            <a:alphaModFix amt="54000"/>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E05679B-AB1E-8C45-90BE-735BA11B93A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976F167-FB10-474D-8AF1-894DAE06E244}"/>
              </a:ext>
            </a:extLst>
          </p:cNvPr>
          <p:cNvSpPr>
            <a:spLocks noGrp="1"/>
          </p:cNvSpPr>
          <p:nvPr>
            <p:ph type="sldNum" sz="quarter" idx="12"/>
          </p:nvPr>
        </p:nvSpPr>
        <p:spPr/>
        <p:txBody>
          <a:bodyPr/>
          <a:lstStyle/>
          <a:p>
            <a:fld id="{899C8764-7D4C-9643-B886-47E7CE8D6C0F}" type="slidenum">
              <a:rPr lang="en-US" smtClean="0"/>
              <a:t>‹#›</a:t>
            </a:fld>
            <a:endParaRPr lang="en-US"/>
          </a:p>
        </p:txBody>
      </p:sp>
      <p:pic>
        <p:nvPicPr>
          <p:cNvPr id="8" name="Picture 7">
            <a:extLst>
              <a:ext uri="{FF2B5EF4-FFF2-40B4-BE49-F238E27FC236}">
                <a16:creationId xmlns:a16="http://schemas.microsoft.com/office/drawing/2014/main" id="{1028762D-8712-DD4E-A122-29E4AC7FF50E}"/>
              </a:ext>
            </a:extLst>
          </p:cNvPr>
          <p:cNvPicPr>
            <a:picLocks noChangeAspect="1"/>
          </p:cNvPicPr>
          <p:nvPr userDrawn="1"/>
        </p:nvPicPr>
        <p:blipFill rotWithShape="1">
          <a:blip r:embed="rId3"/>
          <a:srcRect l="-1" r="66380" b="47312"/>
          <a:stretch/>
        </p:blipFill>
        <p:spPr>
          <a:xfrm>
            <a:off x="1" y="1"/>
            <a:ext cx="491705" cy="1408966"/>
          </a:xfrm>
          <a:prstGeom prst="rect">
            <a:avLst/>
          </a:prstGeom>
        </p:spPr>
      </p:pic>
    </p:spTree>
    <p:extLst>
      <p:ext uri="{BB962C8B-B14F-4D97-AF65-F5344CB8AC3E}">
        <p14:creationId xmlns:p14="http://schemas.microsoft.com/office/powerpoint/2010/main" val="39007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6BF8CE-4271-AE4A-81A7-CC66E4DC8531}"/>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72075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EEBF-738B-554A-8223-3D795390D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A8C57-5121-3A48-92CA-7F5641E72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D2756C-C53E-D046-A0C7-542C89DD7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B047DE9-6C9C-C048-B433-1001FA2CC8DE}"/>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209879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8F4EA-5B5D-C54F-944F-F192656DEAD0}"/>
              </a:ext>
            </a:extLst>
          </p:cNvPr>
          <p:cNvSpPr>
            <a:spLocks noGrp="1"/>
          </p:cNvSpPr>
          <p:nvPr>
            <p:ph type="title"/>
          </p:nvPr>
        </p:nvSpPr>
        <p:spPr>
          <a:xfrm>
            <a:off x="595224" y="83404"/>
            <a:ext cx="102668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5BEAB9-D324-E447-9341-D7CCB254EC38}"/>
              </a:ext>
            </a:extLst>
          </p:cNvPr>
          <p:cNvSpPr>
            <a:spLocks noGrp="1"/>
          </p:cNvSpPr>
          <p:nvPr>
            <p:ph type="body" idx="1"/>
          </p:nvPr>
        </p:nvSpPr>
        <p:spPr>
          <a:xfrm>
            <a:off x="595224" y="1825625"/>
            <a:ext cx="1026687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C45A2EF-503C-A946-A34B-6979553FEAE3}"/>
              </a:ext>
            </a:extLst>
          </p:cNvPr>
          <p:cNvSpPr>
            <a:spLocks noGrp="1"/>
          </p:cNvSpPr>
          <p:nvPr>
            <p:ph type="sldNum" sz="quarter" idx="4"/>
          </p:nvPr>
        </p:nvSpPr>
        <p:spPr>
          <a:xfrm>
            <a:off x="11755676" y="6423806"/>
            <a:ext cx="436323" cy="434194"/>
          </a:xfrm>
          <a:prstGeom prst="rect">
            <a:avLst/>
          </a:prstGeom>
          <a:solidFill>
            <a:schemeClr val="accent1"/>
          </a:solidFill>
        </p:spPr>
        <p:txBody>
          <a:bodyPr vert="horz" lIns="0" tIns="45720" rIns="0" bIns="45720" rtlCol="0" anchor="ctr"/>
          <a:lstStyle>
            <a:lvl1pPr algn="ctr">
              <a:defRPr sz="800" b="1">
                <a:solidFill>
                  <a:schemeClr val="bg1"/>
                </a:solidFill>
              </a:defRPr>
            </a:lvl1pPr>
          </a:lstStyle>
          <a:p>
            <a:fld id="{899C8764-7D4C-9643-B886-47E7CE8D6C0F}" type="slidenum">
              <a:rPr lang="en-US" smtClean="0"/>
              <a:pPr/>
              <a:t>‹#›</a:t>
            </a:fld>
            <a:endParaRPr lang="en-US"/>
          </a:p>
        </p:txBody>
      </p:sp>
      <p:pic>
        <p:nvPicPr>
          <p:cNvPr id="7" name="Picture 6">
            <a:extLst>
              <a:ext uri="{FF2B5EF4-FFF2-40B4-BE49-F238E27FC236}">
                <a16:creationId xmlns:a16="http://schemas.microsoft.com/office/drawing/2014/main" id="{FC129631-5C08-244F-82CE-FD30C63F89B5}"/>
              </a:ext>
            </a:extLst>
          </p:cNvPr>
          <p:cNvPicPr>
            <a:picLocks noChangeAspect="1"/>
          </p:cNvPicPr>
          <p:nvPr userDrawn="1"/>
        </p:nvPicPr>
        <p:blipFill rotWithShape="1">
          <a:blip r:embed="rId19"/>
          <a:srcRect l="-1" r="66380" b="47312"/>
          <a:stretch/>
        </p:blipFill>
        <p:spPr>
          <a:xfrm>
            <a:off x="1" y="1"/>
            <a:ext cx="491705" cy="1408966"/>
          </a:xfrm>
          <a:prstGeom prst="rect">
            <a:avLst/>
          </a:prstGeom>
        </p:spPr>
      </p:pic>
      <p:sp>
        <p:nvSpPr>
          <p:cNvPr id="8" name="TextBox 7">
            <a:extLst>
              <a:ext uri="{FF2B5EF4-FFF2-40B4-BE49-F238E27FC236}">
                <a16:creationId xmlns:a16="http://schemas.microsoft.com/office/drawing/2014/main" id="{7C22E58E-2283-6C47-9610-65141CA671AF}"/>
              </a:ext>
            </a:extLst>
          </p:cNvPr>
          <p:cNvSpPr txBox="1"/>
          <p:nvPr userDrawn="1"/>
        </p:nvSpPr>
        <p:spPr>
          <a:xfrm>
            <a:off x="56227" y="6698890"/>
            <a:ext cx="1174057" cy="100027"/>
          </a:xfrm>
          <a:prstGeom prst="rect">
            <a:avLst/>
          </a:prstGeom>
          <a:noFill/>
        </p:spPr>
        <p:txBody>
          <a:bodyPr wrap="square" lIns="0" tIns="0" rIns="0" bIns="0" rtlCol="0">
            <a:spAutoFit/>
          </a:bodyPr>
          <a:lstStyle/>
          <a:p>
            <a:r>
              <a:rPr lang="en-US" sz="650" dirty="0">
                <a:solidFill>
                  <a:schemeClr val="tx1">
                    <a:lumMod val="50000"/>
                    <a:lumOff val="50000"/>
                  </a:schemeClr>
                </a:solidFill>
              </a:rPr>
              <a:t>© 2025 The Grossman Group</a:t>
            </a:r>
          </a:p>
        </p:txBody>
      </p:sp>
      <p:sp>
        <p:nvSpPr>
          <p:cNvPr id="5" name="Rectangle 4">
            <a:extLst>
              <a:ext uri="{FF2B5EF4-FFF2-40B4-BE49-F238E27FC236}">
                <a16:creationId xmlns:a16="http://schemas.microsoft.com/office/drawing/2014/main" id="{85A40260-F9C4-C4E5-7407-9D9F128CED73}"/>
              </a:ext>
            </a:extLst>
          </p:cNvPr>
          <p:cNvSpPr/>
          <p:nvPr userDrawn="1"/>
        </p:nvSpPr>
        <p:spPr>
          <a:xfrm>
            <a:off x="1238250" y="6630380"/>
            <a:ext cx="5753099" cy="223138"/>
          </a:xfrm>
          <a:prstGeom prst="rect">
            <a:avLst/>
          </a:prstGeom>
        </p:spPr>
        <p:txBody>
          <a:bodyPr wrap="square" anchor="b">
            <a:spAutoFit/>
          </a:bodyPr>
          <a:lstStyle/>
          <a:p>
            <a:r>
              <a:rPr lang="en-US" sz="850" b="1">
                <a:solidFill>
                  <a:schemeClr val="accent1"/>
                </a:solidFill>
                <a:effectLst/>
                <a:latin typeface="Century Gothic" panose="020B0502020202020204" pitchFamily="34" charset="0"/>
              </a:rPr>
              <a:t>&gt; </a:t>
            </a:r>
            <a:r>
              <a:rPr lang="en-US" sz="850">
                <a:solidFill>
                  <a:schemeClr val="tx1"/>
                </a:solidFill>
                <a:effectLst/>
                <a:latin typeface="Century Gothic" panose="020B0502020202020204" pitchFamily="34" charset="0"/>
              </a:rPr>
              <a:t>For help with your 100 Day </a:t>
            </a:r>
            <a:r>
              <a:rPr lang="en-US" sz="850">
                <a:solidFill>
                  <a:schemeClr val="tx1"/>
                </a:solidFill>
                <a:latin typeface="Century Gothic" panose="020B0502020202020204" pitchFamily="34" charset="0"/>
              </a:rPr>
              <a:t>P</a:t>
            </a:r>
            <a:r>
              <a:rPr lang="en-US" sz="850">
                <a:solidFill>
                  <a:schemeClr val="tx1"/>
                </a:solidFill>
                <a:effectLst/>
                <a:latin typeface="Century Gothic" panose="020B0502020202020204" pitchFamily="34" charset="0"/>
              </a:rPr>
              <a:t>lan, contact us at </a:t>
            </a:r>
            <a:r>
              <a:rPr lang="en-US" sz="850" b="1" err="1">
                <a:solidFill>
                  <a:schemeClr val="tx1"/>
                </a:solidFill>
                <a:effectLst/>
                <a:latin typeface="Century Gothic" panose="020B0502020202020204" pitchFamily="34" charset="0"/>
              </a:rPr>
              <a:t>results@YourThoughtPartner.com</a:t>
            </a:r>
            <a:r>
              <a:rPr lang="en-US" sz="850" b="1">
                <a:solidFill>
                  <a:schemeClr val="tx1"/>
                </a:solidFill>
                <a:effectLst/>
                <a:latin typeface="Century Gothic" panose="020B0502020202020204" pitchFamily="34" charset="0"/>
              </a:rPr>
              <a:t> </a:t>
            </a:r>
            <a:r>
              <a:rPr lang="en-US" sz="850">
                <a:solidFill>
                  <a:schemeClr val="tx1"/>
                </a:solidFill>
                <a:effectLst/>
                <a:latin typeface="Century Gothic" panose="020B0502020202020204" pitchFamily="34" charset="0"/>
              </a:rPr>
              <a:t>or </a:t>
            </a:r>
            <a:r>
              <a:rPr lang="en-US" sz="850" b="1">
                <a:solidFill>
                  <a:schemeClr val="tx1"/>
                </a:solidFill>
                <a:effectLst/>
                <a:latin typeface="Century Gothic" panose="020B0502020202020204" pitchFamily="34" charset="0"/>
              </a:rPr>
              <a:t>312.829.3242</a:t>
            </a:r>
          </a:p>
        </p:txBody>
      </p:sp>
    </p:spTree>
    <p:extLst>
      <p:ext uri="{BB962C8B-B14F-4D97-AF65-F5344CB8AC3E}">
        <p14:creationId xmlns:p14="http://schemas.microsoft.com/office/powerpoint/2010/main" val="2739772312"/>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8" r:id="rId3"/>
    <p:sldLayoutId id="2147483650" r:id="rId4"/>
    <p:sldLayoutId id="2147483651"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5" r:id="rId14"/>
    <p:sldLayoutId id="2147483672" r:id="rId15"/>
    <p:sldLayoutId id="2147483673" r:id="rId16"/>
    <p:sldLayoutId id="214748367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rthoughtpartner.com/leadercommunicator-platform" TargetMode="External"/><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https://www.yourthoughtpartner.com/take-5-template-download-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28.jpg"/><Relationship Id="rId1" Type="http://schemas.openxmlformats.org/officeDocument/2006/relationships/slideLayout" Target="../slideLayouts/slideLayout3.xml"/><Relationship Id="rId6" Type="http://schemas.openxmlformats.org/officeDocument/2006/relationships/hyperlink" Target="https://www.yourthoughtpartner.com/case-studies"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png"/><Relationship Id="rId3" Type="http://schemas.openxmlformats.org/officeDocument/2006/relationships/image" Target="../media/image8.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rthoughtpartner.com/contact-us" TargetMode="External"/><Relationship Id="rId11" Type="http://schemas.openxmlformats.org/officeDocument/2006/relationships/image" Target="../media/image15.png"/><Relationship Id="rId5" Type="http://schemas.openxmlformats.org/officeDocument/2006/relationships/hyperlink" Target="https://www.yourthoughtpartner.com/the-grossman-group-difference" TargetMode="External"/><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linkedin.com/company/the-grossman-group/" TargetMode="External"/><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hyperlink" Target="https://www.yourthoughtpartner.com/contact-us" TargetMode="External"/><Relationship Id="rId1" Type="http://schemas.openxmlformats.org/officeDocument/2006/relationships/slideLayout" Target="../slideLayouts/slideLayout10.xml"/><Relationship Id="rId6" Type="http://schemas.openxmlformats.org/officeDocument/2006/relationships/hyperlink" Target="https://www.yourthoughtpartner.com/" TargetMode="External"/><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hyperlink" Target="mailto:Results@YourThoughtPartner.com" TargetMode="Externa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hyperlink" Target="http://www.yourthoughtpartner.com/blog/100-day-plan"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yourthoughtpartner.com/blog/100-day-plan"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3AD015-D55E-8A43-B616-6ED3F9C33D42}"/>
              </a:ext>
            </a:extLst>
          </p:cNvPr>
          <p:cNvPicPr>
            <a:picLocks noChangeAspect="1"/>
          </p:cNvPicPr>
          <p:nvPr/>
        </p:nvPicPr>
        <p:blipFill rotWithShape="1">
          <a:blip r:embed="rId2"/>
          <a:srcRect l="3724" b="3724"/>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01A91C2-7F5E-3C48-9995-0A41BBE88189}"/>
              </a:ext>
            </a:extLst>
          </p:cNvPr>
          <p:cNvPicPr>
            <a:picLocks noChangeAspect="1"/>
          </p:cNvPicPr>
          <p:nvPr/>
        </p:nvPicPr>
        <p:blipFill>
          <a:blip r:embed="rId3"/>
          <a:srcRect/>
          <a:stretch/>
        </p:blipFill>
        <p:spPr>
          <a:xfrm>
            <a:off x="10807194" y="387065"/>
            <a:ext cx="992282" cy="970450"/>
          </a:xfrm>
          <a:prstGeom prst="rect">
            <a:avLst/>
          </a:prstGeom>
        </p:spPr>
      </p:pic>
      <p:pic>
        <p:nvPicPr>
          <p:cNvPr id="10" name="Picture 9">
            <a:extLst>
              <a:ext uri="{FF2B5EF4-FFF2-40B4-BE49-F238E27FC236}">
                <a16:creationId xmlns:a16="http://schemas.microsoft.com/office/drawing/2014/main" id="{AF7343CA-DAFC-684B-9B79-29222114B430}"/>
              </a:ext>
            </a:extLst>
          </p:cNvPr>
          <p:cNvPicPr>
            <a:picLocks noChangeAspect="1"/>
          </p:cNvPicPr>
          <p:nvPr/>
        </p:nvPicPr>
        <p:blipFill>
          <a:blip r:embed="rId4"/>
          <a:stretch>
            <a:fillRect/>
          </a:stretch>
        </p:blipFill>
        <p:spPr>
          <a:xfrm>
            <a:off x="493872" y="1426341"/>
            <a:ext cx="4520890" cy="4895719"/>
          </a:xfrm>
          <a:prstGeom prst="rect">
            <a:avLst/>
          </a:prstGeom>
        </p:spPr>
      </p:pic>
    </p:spTree>
    <p:extLst>
      <p:ext uri="{BB962C8B-B14F-4D97-AF65-F5344CB8AC3E}">
        <p14:creationId xmlns:p14="http://schemas.microsoft.com/office/powerpoint/2010/main" val="155527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301092-031F-7547-8008-4A8496DF7328}"/>
              </a:ext>
            </a:extLst>
          </p:cNvPr>
          <p:cNvPicPr>
            <a:picLocks noChangeAspect="1"/>
          </p:cNvPicPr>
          <p:nvPr/>
        </p:nvPicPr>
        <p:blipFill>
          <a:blip r:embed="rId2"/>
          <a:stretch>
            <a:fillRect/>
          </a:stretch>
        </p:blipFill>
        <p:spPr>
          <a:xfrm>
            <a:off x="4381787" y="2175164"/>
            <a:ext cx="7810212" cy="3796146"/>
          </a:xfrm>
          <a:prstGeom prst="rect">
            <a:avLst/>
          </a:prstGeom>
        </p:spPr>
      </p:pic>
      <p:sp>
        <p:nvSpPr>
          <p:cNvPr id="2" name="Title 1">
            <a:extLst>
              <a:ext uri="{FF2B5EF4-FFF2-40B4-BE49-F238E27FC236}">
                <a16:creationId xmlns:a16="http://schemas.microsoft.com/office/drawing/2014/main" id="{47227FDC-CEEC-4B19-B813-145BA48E2BB2}"/>
              </a:ext>
            </a:extLst>
          </p:cNvPr>
          <p:cNvSpPr>
            <a:spLocks noGrp="1"/>
          </p:cNvSpPr>
          <p:nvPr>
            <p:ph type="title"/>
          </p:nvPr>
        </p:nvSpPr>
        <p:spPr/>
        <p:txBody>
          <a:bodyPr/>
          <a:lstStyle/>
          <a:p>
            <a:r>
              <a:rPr lang="en-US"/>
              <a:t>Key Messages</a:t>
            </a:r>
          </a:p>
        </p:txBody>
      </p:sp>
      <p:sp>
        <p:nvSpPr>
          <p:cNvPr id="4" name="Slide Number Placeholder 3">
            <a:extLst>
              <a:ext uri="{FF2B5EF4-FFF2-40B4-BE49-F238E27FC236}">
                <a16:creationId xmlns:a16="http://schemas.microsoft.com/office/drawing/2014/main" id="{2CDEBCD0-0652-4C8C-8C0D-0836F0083096}"/>
              </a:ext>
            </a:extLst>
          </p:cNvPr>
          <p:cNvSpPr>
            <a:spLocks noGrp="1"/>
          </p:cNvSpPr>
          <p:nvPr>
            <p:ph type="sldNum" sz="quarter" idx="12"/>
          </p:nvPr>
        </p:nvSpPr>
        <p:spPr/>
        <p:txBody>
          <a:bodyPr/>
          <a:lstStyle/>
          <a:p>
            <a:fld id="{899C8764-7D4C-9643-B886-47E7CE8D6C0F}" type="slidenum">
              <a:rPr lang="en-US" smtClean="0"/>
              <a:t>10</a:t>
            </a:fld>
            <a:endParaRPr lang="en-US"/>
          </a:p>
        </p:txBody>
      </p:sp>
      <p:sp>
        <p:nvSpPr>
          <p:cNvPr id="3" name="Content Placeholder 2">
            <a:extLst>
              <a:ext uri="{FF2B5EF4-FFF2-40B4-BE49-F238E27FC236}">
                <a16:creationId xmlns:a16="http://schemas.microsoft.com/office/drawing/2014/main" id="{2BDBFD88-9243-4D2A-9E02-893D46052B14}"/>
              </a:ext>
            </a:extLst>
          </p:cNvPr>
          <p:cNvSpPr>
            <a:spLocks noGrp="1"/>
          </p:cNvSpPr>
          <p:nvPr>
            <p:ph idx="4294967295"/>
          </p:nvPr>
        </p:nvSpPr>
        <p:spPr>
          <a:xfrm>
            <a:off x="5278465" y="2735263"/>
            <a:ext cx="5796885" cy="2808287"/>
          </a:xfrm>
        </p:spPr>
        <p:txBody>
          <a:bodyPr vert="horz" lIns="91440" tIns="45720" rIns="91440" bIns="45720" rtlCol="0" anchor="t">
            <a:normAutofit/>
          </a:bodyPr>
          <a:lstStyle/>
          <a:p>
            <a:pPr marL="0" indent="0">
              <a:spcBef>
                <a:spcPts val="0"/>
              </a:spcBef>
              <a:spcAft>
                <a:spcPts val="800"/>
              </a:spcAft>
              <a:buNone/>
            </a:pPr>
            <a:r>
              <a:rPr lang="en-US" sz="2000" b="1">
                <a:solidFill>
                  <a:schemeClr val="bg1"/>
                </a:solidFill>
              </a:rPr>
              <a:t>THESE MAY INCLUDE:</a:t>
            </a:r>
          </a:p>
          <a:p>
            <a:pPr>
              <a:spcBef>
                <a:spcPts val="0"/>
              </a:spcBef>
              <a:spcAft>
                <a:spcPts val="800"/>
              </a:spcAft>
            </a:pPr>
            <a:r>
              <a:rPr lang="en-US" sz="1500">
                <a:solidFill>
                  <a:schemeClr val="bg1"/>
                </a:solidFill>
              </a:rPr>
              <a:t>Themes that you know you want to highlight about your leadership style </a:t>
            </a:r>
          </a:p>
          <a:p>
            <a:pPr>
              <a:spcBef>
                <a:spcPts val="0"/>
              </a:spcBef>
              <a:spcAft>
                <a:spcPts val="800"/>
              </a:spcAft>
            </a:pPr>
            <a:r>
              <a:rPr lang="en-US" sz="1500">
                <a:solidFill>
                  <a:schemeClr val="bg1"/>
                </a:solidFill>
              </a:rPr>
              <a:t>Your vision for the role</a:t>
            </a:r>
          </a:p>
          <a:p>
            <a:pPr>
              <a:spcBef>
                <a:spcPts val="0"/>
              </a:spcBef>
              <a:spcAft>
                <a:spcPts val="800"/>
              </a:spcAft>
            </a:pPr>
            <a:r>
              <a:rPr lang="en-US" sz="1500">
                <a:solidFill>
                  <a:schemeClr val="bg1"/>
                </a:solidFill>
              </a:rPr>
              <a:t>High-level examples of how you view your function tying into broader company goals and strategies</a:t>
            </a:r>
          </a:p>
          <a:p>
            <a:pPr>
              <a:spcBef>
                <a:spcPts val="0"/>
              </a:spcBef>
              <a:spcAft>
                <a:spcPts val="800"/>
              </a:spcAft>
            </a:pPr>
            <a:r>
              <a:rPr lang="en-US" sz="1500">
                <a:solidFill>
                  <a:schemeClr val="bg1"/>
                </a:solidFill>
              </a:rPr>
              <a:t>A list of commitments you are making to your staff and the actions you are asking them to take while you settle in</a:t>
            </a:r>
          </a:p>
          <a:p>
            <a:pPr>
              <a:spcBef>
                <a:spcPts val="0"/>
              </a:spcBef>
              <a:spcAft>
                <a:spcPts val="800"/>
              </a:spcAft>
            </a:pPr>
            <a:endParaRPr lang="en-US" sz="1200">
              <a:solidFill>
                <a:schemeClr val="bg1"/>
              </a:solidFill>
            </a:endParaRPr>
          </a:p>
        </p:txBody>
      </p:sp>
      <p:pic>
        <p:nvPicPr>
          <p:cNvPr id="6" name="Picture 5">
            <a:extLst>
              <a:ext uri="{FF2B5EF4-FFF2-40B4-BE49-F238E27FC236}">
                <a16:creationId xmlns:a16="http://schemas.microsoft.com/office/drawing/2014/main" id="{E300F57B-5656-0448-A86A-D6B791A3910C}"/>
              </a:ext>
            </a:extLst>
          </p:cNvPr>
          <p:cNvPicPr>
            <a:picLocks noChangeAspect="1"/>
          </p:cNvPicPr>
          <p:nvPr/>
        </p:nvPicPr>
        <p:blipFill>
          <a:blip r:embed="rId3"/>
          <a:stretch>
            <a:fillRect/>
          </a:stretch>
        </p:blipFill>
        <p:spPr>
          <a:xfrm rot="3227381">
            <a:off x="4206218" y="1773352"/>
            <a:ext cx="1280838" cy="744487"/>
          </a:xfrm>
          <a:prstGeom prst="rect">
            <a:avLst/>
          </a:prstGeom>
        </p:spPr>
      </p:pic>
      <p:sp>
        <p:nvSpPr>
          <p:cNvPr id="7" name="Rectangle 6">
            <a:extLst>
              <a:ext uri="{FF2B5EF4-FFF2-40B4-BE49-F238E27FC236}">
                <a16:creationId xmlns:a16="http://schemas.microsoft.com/office/drawing/2014/main" id="{E8EDEADD-A152-BE4D-8CE8-7D894F4F4122}"/>
              </a:ext>
            </a:extLst>
          </p:cNvPr>
          <p:cNvSpPr/>
          <p:nvPr/>
        </p:nvSpPr>
        <p:spPr>
          <a:xfrm>
            <a:off x="595223" y="1568118"/>
            <a:ext cx="3572740" cy="1200329"/>
          </a:xfrm>
          <a:prstGeom prst="rect">
            <a:avLst/>
          </a:prstGeom>
        </p:spPr>
        <p:txBody>
          <a:bodyPr wrap="square">
            <a:spAutoFit/>
          </a:bodyPr>
          <a:lstStyle/>
          <a:p>
            <a:r>
              <a:rPr lang="en-US">
                <a:ea typeface="Calibri" panose="020F0502020204030204" pitchFamily="34" charset="0"/>
                <a:cs typeface="Times New Roman" panose="02020603050405020304" pitchFamily="18" charset="0"/>
              </a:rPr>
              <a:t>Articulate what the main messages are that you want to convey as you get to know your various key stakeholders. </a:t>
            </a:r>
          </a:p>
        </p:txBody>
      </p:sp>
      <p:grpSp>
        <p:nvGrpSpPr>
          <p:cNvPr id="11" name="Group 10">
            <a:extLst>
              <a:ext uri="{FF2B5EF4-FFF2-40B4-BE49-F238E27FC236}">
                <a16:creationId xmlns:a16="http://schemas.microsoft.com/office/drawing/2014/main" id="{1B3B789F-9D16-4343-B8EA-1FD5B6BC1E28}"/>
              </a:ext>
            </a:extLst>
          </p:cNvPr>
          <p:cNvGrpSpPr/>
          <p:nvPr/>
        </p:nvGrpSpPr>
        <p:grpSpPr>
          <a:xfrm>
            <a:off x="3271283" y="3258479"/>
            <a:ext cx="1793358" cy="1793358"/>
            <a:chOff x="3271283" y="3258479"/>
            <a:chExt cx="1793358" cy="1793358"/>
          </a:xfrm>
        </p:grpSpPr>
        <p:sp>
          <p:nvSpPr>
            <p:cNvPr id="8" name="Oval 7">
              <a:extLst>
                <a:ext uri="{FF2B5EF4-FFF2-40B4-BE49-F238E27FC236}">
                  <a16:creationId xmlns:a16="http://schemas.microsoft.com/office/drawing/2014/main" id="{7F6FC46D-86E6-B745-8C9E-F9B2B6EAA2D4}"/>
                </a:ext>
              </a:extLst>
            </p:cNvPr>
            <p:cNvSpPr/>
            <p:nvPr/>
          </p:nvSpPr>
          <p:spPr>
            <a:xfrm>
              <a:off x="3271283" y="3258479"/>
              <a:ext cx="1793358" cy="1793358"/>
            </a:xfrm>
            <a:prstGeom prst="ellipse">
              <a:avLst/>
            </a:prstGeom>
            <a:solidFill>
              <a:srgbClr val="1D45B9"/>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CF3B88D-35A8-8F49-A80D-6CECD3D92714}"/>
                </a:ext>
              </a:extLst>
            </p:cNvPr>
            <p:cNvPicPr>
              <a:picLocks noChangeAspect="1"/>
            </p:cNvPicPr>
            <p:nvPr/>
          </p:nvPicPr>
          <p:blipFill>
            <a:blip r:embed="rId4"/>
            <a:stretch>
              <a:fillRect/>
            </a:stretch>
          </p:blipFill>
          <p:spPr>
            <a:xfrm>
              <a:off x="3755667" y="3713635"/>
              <a:ext cx="858773" cy="858773"/>
            </a:xfrm>
            <a:prstGeom prst="rect">
              <a:avLst/>
            </a:prstGeom>
          </p:spPr>
        </p:pic>
      </p:grpSp>
    </p:spTree>
    <p:extLst>
      <p:ext uri="{BB962C8B-B14F-4D97-AF65-F5344CB8AC3E}">
        <p14:creationId xmlns:p14="http://schemas.microsoft.com/office/powerpoint/2010/main" val="1743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28B379-AD2F-7047-BEFA-08A304B8325E}"/>
              </a:ext>
            </a:extLst>
          </p:cNvPr>
          <p:cNvPicPr>
            <a:picLocks noChangeAspect="1"/>
          </p:cNvPicPr>
          <p:nvPr/>
        </p:nvPicPr>
        <p:blipFill>
          <a:blip r:embed="rId2"/>
          <a:stretch>
            <a:fillRect/>
          </a:stretch>
        </p:blipFill>
        <p:spPr>
          <a:xfrm>
            <a:off x="8810714" y="1617543"/>
            <a:ext cx="3381284" cy="4419265"/>
          </a:xfrm>
          <a:prstGeom prst="rect">
            <a:avLst/>
          </a:prstGeom>
        </p:spPr>
      </p:pic>
      <p:sp>
        <p:nvSpPr>
          <p:cNvPr id="2" name="Title 1">
            <a:extLst>
              <a:ext uri="{FF2B5EF4-FFF2-40B4-BE49-F238E27FC236}">
                <a16:creationId xmlns:a16="http://schemas.microsoft.com/office/drawing/2014/main" id="{6181281B-3B2C-4ED3-8128-1AF490A3CAA7}"/>
              </a:ext>
            </a:extLst>
          </p:cNvPr>
          <p:cNvSpPr>
            <a:spLocks noGrp="1"/>
          </p:cNvSpPr>
          <p:nvPr>
            <p:ph type="title"/>
          </p:nvPr>
        </p:nvSpPr>
        <p:spPr>
          <a:xfrm>
            <a:off x="595224" y="83404"/>
            <a:ext cx="11160452" cy="1325563"/>
          </a:xfrm>
        </p:spPr>
        <p:txBody>
          <a:bodyPr/>
          <a:lstStyle/>
          <a:p>
            <a:r>
              <a:rPr lang="en-US"/>
              <a:t>Stakeholder Engagement and Communication Plan </a:t>
            </a:r>
          </a:p>
        </p:txBody>
      </p:sp>
      <p:sp>
        <p:nvSpPr>
          <p:cNvPr id="3" name="Content Placeholder 2">
            <a:extLst>
              <a:ext uri="{FF2B5EF4-FFF2-40B4-BE49-F238E27FC236}">
                <a16:creationId xmlns:a16="http://schemas.microsoft.com/office/drawing/2014/main" id="{E7DB040E-94B2-4B27-BAC4-239877CB2CBB}"/>
              </a:ext>
            </a:extLst>
          </p:cNvPr>
          <p:cNvSpPr>
            <a:spLocks noGrp="1"/>
          </p:cNvSpPr>
          <p:nvPr>
            <p:ph idx="1"/>
          </p:nvPr>
        </p:nvSpPr>
        <p:spPr>
          <a:xfrm>
            <a:off x="595224" y="1617544"/>
            <a:ext cx="4691671" cy="4598726"/>
          </a:xfrm>
        </p:spPr>
        <p:txBody>
          <a:bodyPr vert="horz" lIns="91440" tIns="45720" rIns="91440" bIns="45720" rtlCol="0" anchor="t">
            <a:noAutofit/>
          </a:bodyPr>
          <a:lstStyle/>
          <a:p>
            <a:pPr marL="0" lvl="1" indent="0">
              <a:lnSpc>
                <a:spcPts val="1600"/>
              </a:lnSpc>
              <a:spcBef>
                <a:spcPts val="0"/>
              </a:spcBef>
              <a:spcAft>
                <a:spcPts val="0"/>
              </a:spcAft>
              <a:buNone/>
            </a:pPr>
            <a:r>
              <a:rPr lang="en-US" sz="1250">
                <a:ea typeface="Calibri" panose="020F0502020204030204" pitchFamily="34" charset="0"/>
                <a:cs typeface="Times New Roman"/>
              </a:rPr>
              <a:t>With the steps you've already completed—goals, stakeholder / audience, key messages—you've done </a:t>
            </a:r>
            <a:br>
              <a:rPr lang="en-US" sz="1250">
                <a:ea typeface="Calibri" panose="020F0502020204030204" pitchFamily="34" charset="0"/>
                <a:cs typeface="Times New Roman"/>
              </a:rPr>
            </a:br>
            <a:r>
              <a:rPr lang="en-US" sz="1250">
                <a:ea typeface="Calibri" panose="020F0502020204030204" pitchFamily="34" charset="0"/>
                <a:cs typeface="Times New Roman"/>
              </a:rPr>
              <a:t>a lot of the heavy lifting when it comes to creating a stakeholder engagement and communication plan. </a:t>
            </a:r>
          </a:p>
          <a:p>
            <a:pPr marL="0" lvl="1" indent="0">
              <a:lnSpc>
                <a:spcPts val="1600"/>
              </a:lnSpc>
              <a:spcBef>
                <a:spcPts val="0"/>
              </a:spcBef>
              <a:spcAft>
                <a:spcPts val="0"/>
              </a:spcAft>
              <a:buNone/>
            </a:pPr>
            <a:endParaRPr lang="en-US" sz="1250">
              <a:ea typeface="Calibri" panose="020F0502020204030204" pitchFamily="34" charset="0"/>
              <a:cs typeface="Times New Roman"/>
            </a:endParaRPr>
          </a:p>
          <a:p>
            <a:pPr marL="0" lvl="1" indent="0">
              <a:lnSpc>
                <a:spcPts val="1600"/>
              </a:lnSpc>
              <a:spcBef>
                <a:spcPts val="0"/>
              </a:spcBef>
              <a:spcAft>
                <a:spcPts val="0"/>
              </a:spcAft>
              <a:buNone/>
            </a:pPr>
            <a:r>
              <a:rPr lang="en-US" sz="1250">
                <a:ea typeface="Calibri" panose="020F0502020204030204" pitchFamily="34" charset="0"/>
                <a:cs typeface="Times New Roman"/>
              </a:rPr>
              <a:t>Now is the time to pull those parts together into an actionable roadmap that you (and your Communications team, if you have that level of support) will bring to life. </a:t>
            </a:r>
            <a:br>
              <a:rPr lang="en-US" sz="1250">
                <a:ea typeface="Calibri" panose="020F0502020204030204" pitchFamily="34" charset="0"/>
                <a:cs typeface="Times New Roman"/>
              </a:rPr>
            </a:br>
            <a:r>
              <a:rPr lang="en-US" sz="1250">
                <a:ea typeface="Calibri" panose="020F0502020204030204" pitchFamily="34" charset="0"/>
                <a:cs typeface="Times New Roman"/>
              </a:rPr>
              <a:t>This</a:t>
            </a:r>
            <a:r>
              <a:rPr lang="en-US" sz="1250">
                <a:effectLst/>
                <a:ea typeface="Calibri" panose="020F0502020204030204" pitchFamily="34" charset="0"/>
                <a:cs typeface="Times New Roman"/>
              </a:rPr>
              <a:t> is a must </a:t>
            </a:r>
            <a:r>
              <a:rPr lang="en-US" sz="1250">
                <a:ea typeface="Calibri" panose="020F0502020204030204" pitchFamily="34" charset="0"/>
                <a:cs typeface="Times New Roman"/>
              </a:rPr>
              <a:t>in order to be</a:t>
            </a:r>
            <a:r>
              <a:rPr lang="en-US" sz="1250">
                <a:effectLst/>
                <a:ea typeface="Calibri" panose="020F0502020204030204" pitchFamily="34" charset="0"/>
                <a:cs typeface="Times New Roman"/>
              </a:rPr>
              <a:t> intentional in your first </a:t>
            </a:r>
            <a:br>
              <a:rPr lang="en-US" sz="1250">
                <a:effectLst/>
                <a:ea typeface="Calibri" panose="020F0502020204030204" pitchFamily="34" charset="0"/>
                <a:cs typeface="Times New Roman"/>
              </a:rPr>
            </a:br>
            <a:r>
              <a:rPr lang="en-US" sz="1250">
                <a:effectLst/>
                <a:ea typeface="Calibri" panose="020F0502020204030204" pitchFamily="34" charset="0"/>
                <a:cs typeface="Times New Roman"/>
              </a:rPr>
              <a:t>100 days (and beyond) about which stakeholders and audiences you are reaching, the best approach to do </a:t>
            </a:r>
            <a:br>
              <a:rPr lang="en-US" sz="1250">
                <a:effectLst/>
                <a:ea typeface="Calibri" panose="020F0502020204030204" pitchFamily="34" charset="0"/>
                <a:cs typeface="Times New Roman"/>
              </a:rPr>
            </a:br>
            <a:r>
              <a:rPr lang="en-US" sz="1250">
                <a:effectLst/>
                <a:ea typeface="Calibri" panose="020F0502020204030204" pitchFamily="34" charset="0"/>
                <a:cs typeface="Times New Roman"/>
              </a:rPr>
              <a:t>so, and the outcomes you want to see.</a:t>
            </a:r>
            <a:r>
              <a:rPr lang="en-US" sz="1250">
                <a:ea typeface="Calibri" panose="020F0502020204030204" pitchFamily="34" charset="0"/>
                <a:cs typeface="Times New Roman"/>
              </a:rPr>
              <a:t> </a:t>
            </a:r>
            <a:endParaRPr lang="en-US" sz="1250">
              <a:effectLst/>
              <a:ea typeface="Calibri" panose="020F0502020204030204" pitchFamily="34" charset="0"/>
              <a:cs typeface="Times New Roman" panose="02020603050405020304" pitchFamily="18" charset="0"/>
            </a:endParaRPr>
          </a:p>
          <a:p>
            <a:pPr marL="0" marR="0" lvl="1" indent="0">
              <a:lnSpc>
                <a:spcPts val="1600"/>
              </a:lnSpc>
              <a:spcBef>
                <a:spcPts val="0"/>
              </a:spcBef>
              <a:spcAft>
                <a:spcPts val="0"/>
              </a:spcAft>
              <a:buNone/>
            </a:pPr>
            <a:endParaRPr lang="en-US" sz="1250">
              <a:latin typeface="Calibri" panose="020F0502020204030204" pitchFamily="34" charset="0"/>
              <a:cs typeface="Times New Roman" panose="02020603050405020304" pitchFamily="18" charset="0"/>
            </a:endParaRPr>
          </a:p>
          <a:p>
            <a:pPr marL="0" lvl="1" indent="0">
              <a:lnSpc>
                <a:spcPts val="1600"/>
              </a:lnSpc>
              <a:spcBef>
                <a:spcPts val="0"/>
              </a:spcBef>
              <a:spcAft>
                <a:spcPts val="0"/>
              </a:spcAft>
              <a:buNone/>
            </a:pPr>
            <a:r>
              <a:rPr lang="en-US" sz="1250"/>
              <a:t>Take this opportunity to bring together the insights </a:t>
            </a:r>
            <a:br>
              <a:rPr lang="en-US" sz="1250"/>
            </a:br>
            <a:r>
              <a:rPr lang="en-US" sz="1250"/>
              <a:t>you've gathered about your stakeholders through the Know/Feel/Do chart and the high-level key messages you've outlined to create action-oriented, audience-customized messages that speak to and enable your outcomes. This also is when your elevator speech or </a:t>
            </a:r>
            <a:r>
              <a:rPr lang="en-US" sz="1250" b="1">
                <a:solidFill>
                  <a:schemeClr val="bg2">
                    <a:lumMod val="60000"/>
                    <a:lumOff val="40000"/>
                  </a:schemeClr>
                </a:solidFill>
                <a:hlinkClick r:id="rId3">
                  <a:extLst>
                    <a:ext uri="{A12FA001-AC4F-418D-AE19-62706E023703}">
                      <ahyp:hlinkClr xmlns:ahyp="http://schemas.microsoft.com/office/drawing/2018/hyperlinkcolor" val="tx"/>
                    </a:ext>
                  </a:extLst>
                </a:hlinkClick>
              </a:rPr>
              <a:t>platform</a:t>
            </a:r>
            <a:r>
              <a:rPr lang="en-US" sz="1250"/>
              <a:t>, if you have one, will be especially useful. </a:t>
            </a:r>
          </a:p>
        </p:txBody>
      </p:sp>
      <p:sp>
        <p:nvSpPr>
          <p:cNvPr id="4" name="Slide Number Placeholder 3">
            <a:extLst>
              <a:ext uri="{FF2B5EF4-FFF2-40B4-BE49-F238E27FC236}">
                <a16:creationId xmlns:a16="http://schemas.microsoft.com/office/drawing/2014/main" id="{440103A4-0D4E-4D62-ADE8-3342C3C44212}"/>
              </a:ext>
            </a:extLst>
          </p:cNvPr>
          <p:cNvSpPr>
            <a:spLocks noGrp="1"/>
          </p:cNvSpPr>
          <p:nvPr>
            <p:ph type="sldNum" sz="quarter" idx="12"/>
          </p:nvPr>
        </p:nvSpPr>
        <p:spPr/>
        <p:txBody>
          <a:bodyPr/>
          <a:lstStyle/>
          <a:p>
            <a:fld id="{899C8764-7D4C-9643-B886-47E7CE8D6C0F}" type="slidenum">
              <a:rPr lang="en-US" smtClean="0"/>
              <a:t>11</a:t>
            </a:fld>
            <a:endParaRPr lang="en-US"/>
          </a:p>
        </p:txBody>
      </p:sp>
      <p:sp>
        <p:nvSpPr>
          <p:cNvPr id="5" name="TextBox 4">
            <a:extLst>
              <a:ext uri="{FF2B5EF4-FFF2-40B4-BE49-F238E27FC236}">
                <a16:creationId xmlns:a16="http://schemas.microsoft.com/office/drawing/2014/main" id="{02A5F462-3CDC-4A47-8E41-B7E869994743}"/>
              </a:ext>
            </a:extLst>
          </p:cNvPr>
          <p:cNvSpPr txBox="1"/>
          <p:nvPr/>
        </p:nvSpPr>
        <p:spPr>
          <a:xfrm>
            <a:off x="9198124" y="1986875"/>
            <a:ext cx="2398652" cy="3631763"/>
          </a:xfrm>
          <a:prstGeom prst="rect">
            <a:avLst/>
          </a:prstGeom>
          <a:noFill/>
        </p:spPr>
        <p:txBody>
          <a:bodyPr wrap="square" lIns="91440" tIns="45720" rIns="91440" bIns="45720" rtlCol="0" anchor="t">
            <a:spAutoFit/>
          </a:bodyPr>
          <a:lstStyle/>
          <a:p>
            <a:pPr>
              <a:spcAft>
                <a:spcPts val="1800"/>
              </a:spcAft>
            </a:pPr>
            <a:r>
              <a:rPr lang="en-US" sz="1500">
                <a:solidFill>
                  <a:schemeClr val="bg1"/>
                </a:solidFill>
              </a:rPr>
              <a:t>Use this </a:t>
            </a:r>
            <a:r>
              <a:rPr lang="en-US" sz="1500" b="1">
                <a:solidFill>
                  <a:schemeClr val="bg1"/>
                </a:solidFill>
                <a:hlinkClick r:id="rId4">
                  <a:extLst>
                    <a:ext uri="{A12FA001-AC4F-418D-AE19-62706E023703}">
                      <ahyp:hlinkClr xmlns:ahyp="http://schemas.microsoft.com/office/drawing/2018/hyperlinkcolor" val="tx"/>
                    </a:ext>
                  </a:extLst>
                </a:hlinkClick>
              </a:rPr>
              <a:t>5 Step Planning Template</a:t>
            </a:r>
            <a:r>
              <a:rPr lang="en-US" sz="1500">
                <a:solidFill>
                  <a:schemeClr val="bg1"/>
                </a:solidFill>
              </a:rPr>
              <a:t> to map your communications. It helps you capture:</a:t>
            </a:r>
          </a:p>
          <a:p>
            <a:pPr marL="349250">
              <a:spcAft>
                <a:spcPts val="2400"/>
              </a:spcAft>
            </a:pPr>
            <a:r>
              <a:rPr lang="en-US" sz="1500" b="1">
                <a:solidFill>
                  <a:schemeClr val="bg1"/>
                </a:solidFill>
              </a:rPr>
              <a:t>Outcome</a:t>
            </a:r>
          </a:p>
          <a:p>
            <a:pPr marL="349250">
              <a:spcAft>
                <a:spcPts val="2400"/>
              </a:spcAft>
            </a:pPr>
            <a:r>
              <a:rPr lang="en-US" sz="1500" b="1">
                <a:solidFill>
                  <a:schemeClr val="bg1"/>
                </a:solidFill>
              </a:rPr>
              <a:t>Audience</a:t>
            </a:r>
          </a:p>
          <a:p>
            <a:pPr marL="349250">
              <a:spcAft>
                <a:spcPts val="2400"/>
              </a:spcAft>
            </a:pPr>
            <a:r>
              <a:rPr lang="en-US" sz="1500" b="1">
                <a:solidFill>
                  <a:schemeClr val="bg1"/>
                </a:solidFill>
              </a:rPr>
              <a:t>Message</a:t>
            </a:r>
          </a:p>
          <a:p>
            <a:pPr marL="349250">
              <a:spcAft>
                <a:spcPts val="2400"/>
              </a:spcAft>
            </a:pPr>
            <a:r>
              <a:rPr lang="en-US" sz="1500" b="1">
                <a:solidFill>
                  <a:schemeClr val="bg1"/>
                </a:solidFill>
              </a:rPr>
              <a:t>Method </a:t>
            </a:r>
          </a:p>
          <a:p>
            <a:pPr marL="349250">
              <a:spcAft>
                <a:spcPts val="2400"/>
              </a:spcAft>
            </a:pPr>
            <a:r>
              <a:rPr lang="en-US" sz="1500" b="1">
                <a:solidFill>
                  <a:schemeClr val="bg1"/>
                </a:solidFill>
              </a:rPr>
              <a:t>Measurement</a:t>
            </a:r>
          </a:p>
        </p:txBody>
      </p:sp>
      <p:sp>
        <p:nvSpPr>
          <p:cNvPr id="6" name="Content Placeholder 2">
            <a:extLst>
              <a:ext uri="{FF2B5EF4-FFF2-40B4-BE49-F238E27FC236}">
                <a16:creationId xmlns:a16="http://schemas.microsoft.com/office/drawing/2014/main" id="{4187AE78-6FF4-5F4D-B7FF-6E19071C92E4}"/>
              </a:ext>
            </a:extLst>
          </p:cNvPr>
          <p:cNvSpPr txBox="1">
            <a:spLocks/>
          </p:cNvSpPr>
          <p:nvPr/>
        </p:nvSpPr>
        <p:spPr>
          <a:xfrm>
            <a:off x="5473123" y="1617543"/>
            <a:ext cx="3017534" cy="44342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1600"/>
              </a:lnSpc>
              <a:spcBef>
                <a:spcPts val="0"/>
              </a:spcBef>
              <a:spcAft>
                <a:spcPts val="1000"/>
              </a:spcAft>
              <a:buFont typeface="Arial" panose="020B0604020202020204" pitchFamily="34" charset="0"/>
              <a:buNone/>
            </a:pPr>
            <a:r>
              <a:rPr lang="en-US" sz="1250"/>
              <a:t>As you're building out and fine-tuning your audience-specific messages, make sure they are answering: </a:t>
            </a:r>
          </a:p>
          <a:p>
            <a:pPr marL="228600" lvl="1" indent="-220663">
              <a:spcBef>
                <a:spcPts val="0"/>
              </a:spcBef>
              <a:spcAft>
                <a:spcPts val="1000"/>
              </a:spcAft>
            </a:pPr>
            <a:r>
              <a:rPr lang="en-US" sz="1100" b="1"/>
              <a:t>WHAT</a:t>
            </a:r>
            <a:r>
              <a:rPr lang="en-US" sz="1100"/>
              <a:t> (what’s happening and what to focus on for now)</a:t>
            </a:r>
          </a:p>
          <a:p>
            <a:pPr marL="228600" lvl="1" indent="-220663">
              <a:spcBef>
                <a:spcPts val="0"/>
              </a:spcBef>
              <a:spcAft>
                <a:spcPts val="1000"/>
              </a:spcAft>
            </a:pPr>
            <a:r>
              <a:rPr lang="en-US" sz="1100" b="1"/>
              <a:t>WHY</a:t>
            </a:r>
            <a:r>
              <a:rPr lang="en-US" sz="1100"/>
              <a:t> (rationale and context)</a:t>
            </a:r>
          </a:p>
          <a:p>
            <a:pPr marL="228600" lvl="1" indent="-220663">
              <a:spcBef>
                <a:spcPts val="0"/>
              </a:spcBef>
              <a:spcAft>
                <a:spcPts val="1000"/>
              </a:spcAft>
            </a:pPr>
            <a:r>
              <a:rPr lang="en-US" sz="1100" b="1"/>
              <a:t>WHEN</a:t>
            </a:r>
            <a:r>
              <a:rPr lang="en-US" sz="1100"/>
              <a:t> (a sense of timing for what’s happening and what’s to come)</a:t>
            </a:r>
          </a:p>
          <a:p>
            <a:pPr marL="228600" lvl="1" indent="-220663">
              <a:spcBef>
                <a:spcPts val="0"/>
              </a:spcBef>
              <a:spcAft>
                <a:spcPts val="1000"/>
              </a:spcAft>
            </a:pPr>
            <a:r>
              <a:rPr lang="en-US" sz="1100" b="1"/>
              <a:t>HOW</a:t>
            </a:r>
            <a:r>
              <a:rPr lang="en-US" sz="1100"/>
              <a:t> (how you’re approaching the coming weeks, how they can help, how you’ll use their insights to develop your action plan)</a:t>
            </a:r>
          </a:p>
          <a:p>
            <a:pPr marL="228600" lvl="1" indent="-220663">
              <a:spcBef>
                <a:spcPts val="0"/>
              </a:spcBef>
              <a:spcAft>
                <a:spcPts val="1000"/>
              </a:spcAft>
            </a:pPr>
            <a:r>
              <a:rPr lang="en-US" sz="1100" b="1"/>
              <a:t>WHO</a:t>
            </a:r>
            <a:r>
              <a:rPr lang="en-US" sz="1100"/>
              <a:t> (who you are, what brings you here, what’s important to you, what they can expect from you, and what you expect from them)</a:t>
            </a:r>
          </a:p>
          <a:p>
            <a:pPr marL="228600" lvl="1" indent="-220663">
              <a:spcBef>
                <a:spcPts val="0"/>
              </a:spcBef>
              <a:spcAft>
                <a:spcPts val="1000"/>
              </a:spcAft>
            </a:pPr>
            <a:r>
              <a:rPr lang="en-US" sz="1100" b="1"/>
              <a:t>WIIFM</a:t>
            </a:r>
            <a:r>
              <a:rPr lang="en-US" sz="1100"/>
              <a:t> (what’s in it for “me” – in other words, what all of this means for them)</a:t>
            </a:r>
          </a:p>
        </p:txBody>
      </p:sp>
      <p:cxnSp>
        <p:nvCxnSpPr>
          <p:cNvPr id="8" name="Straight Connector 7">
            <a:extLst>
              <a:ext uri="{FF2B5EF4-FFF2-40B4-BE49-F238E27FC236}">
                <a16:creationId xmlns:a16="http://schemas.microsoft.com/office/drawing/2014/main" id="{E7FF781D-9E21-1641-9CE4-7784EBC833DB}"/>
              </a:ext>
            </a:extLst>
          </p:cNvPr>
          <p:cNvCxnSpPr>
            <a:cxnSpLocks/>
          </p:cNvCxnSpPr>
          <p:nvPr/>
        </p:nvCxnSpPr>
        <p:spPr>
          <a:xfrm>
            <a:off x="5328755" y="1617543"/>
            <a:ext cx="0" cy="417642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8F41A10-9722-5045-ACED-2BD1ACCDAE55}"/>
              </a:ext>
            </a:extLst>
          </p:cNvPr>
          <p:cNvPicPr>
            <a:picLocks noChangeAspect="1"/>
          </p:cNvPicPr>
          <p:nvPr/>
        </p:nvPicPr>
        <p:blipFill>
          <a:blip r:embed="rId5"/>
          <a:stretch>
            <a:fillRect/>
          </a:stretch>
        </p:blipFill>
        <p:spPr>
          <a:xfrm>
            <a:off x="9265385" y="3170104"/>
            <a:ext cx="297359" cy="297359"/>
          </a:xfrm>
          <a:prstGeom prst="rect">
            <a:avLst/>
          </a:prstGeom>
        </p:spPr>
      </p:pic>
      <p:pic>
        <p:nvPicPr>
          <p:cNvPr id="14" name="Picture 13">
            <a:extLst>
              <a:ext uri="{FF2B5EF4-FFF2-40B4-BE49-F238E27FC236}">
                <a16:creationId xmlns:a16="http://schemas.microsoft.com/office/drawing/2014/main" id="{23007AD2-986D-F040-B5CA-DB1A34BCF536}"/>
              </a:ext>
            </a:extLst>
          </p:cNvPr>
          <p:cNvPicPr>
            <a:picLocks noChangeAspect="1"/>
          </p:cNvPicPr>
          <p:nvPr/>
        </p:nvPicPr>
        <p:blipFill>
          <a:blip r:embed="rId5"/>
          <a:stretch>
            <a:fillRect/>
          </a:stretch>
        </p:blipFill>
        <p:spPr>
          <a:xfrm>
            <a:off x="9265385" y="3702080"/>
            <a:ext cx="297359" cy="297359"/>
          </a:xfrm>
          <a:prstGeom prst="rect">
            <a:avLst/>
          </a:prstGeom>
        </p:spPr>
      </p:pic>
      <p:pic>
        <p:nvPicPr>
          <p:cNvPr id="15" name="Picture 14">
            <a:extLst>
              <a:ext uri="{FF2B5EF4-FFF2-40B4-BE49-F238E27FC236}">
                <a16:creationId xmlns:a16="http://schemas.microsoft.com/office/drawing/2014/main" id="{CCAA2BF2-C401-DD4F-93FE-881B8F35D498}"/>
              </a:ext>
            </a:extLst>
          </p:cNvPr>
          <p:cNvPicPr>
            <a:picLocks noChangeAspect="1"/>
          </p:cNvPicPr>
          <p:nvPr/>
        </p:nvPicPr>
        <p:blipFill>
          <a:blip r:embed="rId5"/>
          <a:stretch>
            <a:fillRect/>
          </a:stretch>
        </p:blipFill>
        <p:spPr>
          <a:xfrm>
            <a:off x="9265385" y="4234056"/>
            <a:ext cx="297359" cy="297359"/>
          </a:xfrm>
          <a:prstGeom prst="rect">
            <a:avLst/>
          </a:prstGeom>
        </p:spPr>
      </p:pic>
      <p:pic>
        <p:nvPicPr>
          <p:cNvPr id="16" name="Picture 15">
            <a:extLst>
              <a:ext uri="{FF2B5EF4-FFF2-40B4-BE49-F238E27FC236}">
                <a16:creationId xmlns:a16="http://schemas.microsoft.com/office/drawing/2014/main" id="{EE1DD3FA-308B-594F-933E-A111692E4971}"/>
              </a:ext>
            </a:extLst>
          </p:cNvPr>
          <p:cNvPicPr>
            <a:picLocks noChangeAspect="1"/>
          </p:cNvPicPr>
          <p:nvPr/>
        </p:nvPicPr>
        <p:blipFill>
          <a:blip r:embed="rId5"/>
          <a:stretch>
            <a:fillRect/>
          </a:stretch>
        </p:blipFill>
        <p:spPr>
          <a:xfrm>
            <a:off x="9265385" y="4766032"/>
            <a:ext cx="297359" cy="297359"/>
          </a:xfrm>
          <a:prstGeom prst="rect">
            <a:avLst/>
          </a:prstGeom>
        </p:spPr>
      </p:pic>
      <p:pic>
        <p:nvPicPr>
          <p:cNvPr id="17" name="Picture 16">
            <a:extLst>
              <a:ext uri="{FF2B5EF4-FFF2-40B4-BE49-F238E27FC236}">
                <a16:creationId xmlns:a16="http://schemas.microsoft.com/office/drawing/2014/main" id="{DA72911F-A320-A64D-9935-270EAD5D606B}"/>
              </a:ext>
            </a:extLst>
          </p:cNvPr>
          <p:cNvPicPr>
            <a:picLocks noChangeAspect="1"/>
          </p:cNvPicPr>
          <p:nvPr/>
        </p:nvPicPr>
        <p:blipFill>
          <a:blip r:embed="rId5"/>
          <a:stretch>
            <a:fillRect/>
          </a:stretch>
        </p:blipFill>
        <p:spPr>
          <a:xfrm>
            <a:off x="9265385" y="5298007"/>
            <a:ext cx="297359" cy="297359"/>
          </a:xfrm>
          <a:prstGeom prst="rect">
            <a:avLst/>
          </a:prstGeom>
        </p:spPr>
      </p:pic>
    </p:spTree>
    <p:extLst>
      <p:ext uri="{BB962C8B-B14F-4D97-AF65-F5344CB8AC3E}">
        <p14:creationId xmlns:p14="http://schemas.microsoft.com/office/powerpoint/2010/main" val="423143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9B51-20D0-4BBE-B152-4218B56E574E}"/>
              </a:ext>
            </a:extLst>
          </p:cNvPr>
          <p:cNvSpPr>
            <a:spLocks noGrp="1"/>
          </p:cNvSpPr>
          <p:nvPr>
            <p:ph type="title"/>
          </p:nvPr>
        </p:nvSpPr>
        <p:spPr>
          <a:xfrm>
            <a:off x="595224" y="83404"/>
            <a:ext cx="11411246" cy="1325563"/>
          </a:xfrm>
        </p:spPr>
        <p:txBody>
          <a:bodyPr/>
          <a:lstStyle/>
          <a:p>
            <a:r>
              <a:rPr lang="en-US"/>
              <a:t>Stakeholder Engagement and Communication Plan, </a:t>
            </a:r>
            <a:r>
              <a:rPr lang="en-US" sz="2000" i="1" spc="300">
                <a:solidFill>
                  <a:srgbClr val="1D45B9"/>
                </a:solidFill>
              </a:rPr>
              <a:t>CONTINUED</a:t>
            </a:r>
            <a:r>
              <a:rPr lang="en-US"/>
              <a:t> </a:t>
            </a:r>
          </a:p>
        </p:txBody>
      </p:sp>
      <p:sp>
        <p:nvSpPr>
          <p:cNvPr id="4" name="Slide Number Placeholder 3">
            <a:extLst>
              <a:ext uri="{FF2B5EF4-FFF2-40B4-BE49-F238E27FC236}">
                <a16:creationId xmlns:a16="http://schemas.microsoft.com/office/drawing/2014/main" id="{79629539-40C0-4FEE-A8E0-C98057E12ED3}"/>
              </a:ext>
            </a:extLst>
          </p:cNvPr>
          <p:cNvSpPr>
            <a:spLocks noGrp="1"/>
          </p:cNvSpPr>
          <p:nvPr>
            <p:ph type="sldNum" sz="quarter" idx="12"/>
          </p:nvPr>
        </p:nvSpPr>
        <p:spPr/>
        <p:txBody>
          <a:bodyPr/>
          <a:lstStyle/>
          <a:p>
            <a:fld id="{899C8764-7D4C-9643-B886-47E7CE8D6C0F}" type="slidenum">
              <a:rPr lang="en-US" smtClean="0"/>
              <a:t>12</a:t>
            </a:fld>
            <a:endParaRPr lang="en-US"/>
          </a:p>
        </p:txBody>
      </p:sp>
      <p:sp>
        <p:nvSpPr>
          <p:cNvPr id="5" name="Rectangle 4">
            <a:extLst>
              <a:ext uri="{FF2B5EF4-FFF2-40B4-BE49-F238E27FC236}">
                <a16:creationId xmlns:a16="http://schemas.microsoft.com/office/drawing/2014/main" id="{B653105B-E3FD-8D46-BC34-D3A362F35351}"/>
              </a:ext>
            </a:extLst>
          </p:cNvPr>
          <p:cNvSpPr/>
          <p:nvPr/>
        </p:nvSpPr>
        <p:spPr>
          <a:xfrm>
            <a:off x="595222" y="1568118"/>
            <a:ext cx="10997779" cy="1346522"/>
          </a:xfrm>
          <a:prstGeom prst="rect">
            <a:avLst/>
          </a:prstGeom>
        </p:spPr>
        <p:txBody>
          <a:bodyPr wrap="square" lIns="91440" tIns="45720" rIns="91440" bIns="45720" anchor="t">
            <a:spAutoFit/>
          </a:bodyPr>
          <a:lstStyle/>
          <a:p>
            <a:r>
              <a:rPr lang="en-US" sz="1600">
                <a:ea typeface="Calibri" panose="020F0502020204030204" pitchFamily="34" charset="0"/>
                <a:cs typeface="Times New Roman"/>
              </a:rPr>
              <a:t>Make a plan for how you’ll purposefully reach your stakeholders and how you’ll communicate your messages over time to accomplish your goals. Look for communication channels that already exist so you can simply plug-in without having to build infrastructure, and don’t underestimate the value of informal conversations and small group huddles as a powerful vehicle while people are getting to know you.</a:t>
            </a:r>
          </a:p>
          <a:p>
            <a:endParaRPr lang="en-US" sz="1750">
              <a:ea typeface="Calibri" panose="020F0502020204030204" pitchFamily="34" charset="0"/>
              <a:cs typeface="Times New Roman" panose="02020603050405020304" pitchFamily="18" charset="0"/>
            </a:endParaRPr>
          </a:p>
        </p:txBody>
      </p:sp>
      <p:graphicFrame>
        <p:nvGraphicFramePr>
          <p:cNvPr id="8" name="Table 8">
            <a:extLst>
              <a:ext uri="{FF2B5EF4-FFF2-40B4-BE49-F238E27FC236}">
                <a16:creationId xmlns:a16="http://schemas.microsoft.com/office/drawing/2014/main" id="{74A0E551-C566-114D-BC36-746FADA815AE}"/>
              </a:ext>
            </a:extLst>
          </p:cNvPr>
          <p:cNvGraphicFramePr>
            <a:graphicFrameLocks noGrp="1"/>
          </p:cNvGraphicFramePr>
          <p:nvPr>
            <p:extLst>
              <p:ext uri="{D42A27DB-BD31-4B8C-83A1-F6EECF244321}">
                <p14:modId xmlns:p14="http://schemas.microsoft.com/office/powerpoint/2010/main" val="1891798586"/>
              </p:ext>
            </p:extLst>
          </p:nvPr>
        </p:nvGraphicFramePr>
        <p:xfrm>
          <a:off x="704132" y="2809702"/>
          <a:ext cx="10888870" cy="3466649"/>
        </p:xfrm>
        <a:graphic>
          <a:graphicData uri="http://schemas.openxmlformats.org/drawingml/2006/table">
            <a:tbl>
              <a:tblPr firstRow="1" bandRow="1">
                <a:tableStyleId>{5C22544A-7EE6-4342-B048-85BDC9FD1C3A}</a:tableStyleId>
              </a:tblPr>
              <a:tblGrid>
                <a:gridCol w="2177774">
                  <a:extLst>
                    <a:ext uri="{9D8B030D-6E8A-4147-A177-3AD203B41FA5}">
                      <a16:colId xmlns:a16="http://schemas.microsoft.com/office/drawing/2014/main" val="1883735280"/>
                    </a:ext>
                  </a:extLst>
                </a:gridCol>
                <a:gridCol w="2177774">
                  <a:extLst>
                    <a:ext uri="{9D8B030D-6E8A-4147-A177-3AD203B41FA5}">
                      <a16:colId xmlns:a16="http://schemas.microsoft.com/office/drawing/2014/main" val="2224092849"/>
                    </a:ext>
                  </a:extLst>
                </a:gridCol>
                <a:gridCol w="2177774">
                  <a:extLst>
                    <a:ext uri="{9D8B030D-6E8A-4147-A177-3AD203B41FA5}">
                      <a16:colId xmlns:a16="http://schemas.microsoft.com/office/drawing/2014/main" val="3604795718"/>
                    </a:ext>
                  </a:extLst>
                </a:gridCol>
                <a:gridCol w="2177774">
                  <a:extLst>
                    <a:ext uri="{9D8B030D-6E8A-4147-A177-3AD203B41FA5}">
                      <a16:colId xmlns:a16="http://schemas.microsoft.com/office/drawing/2014/main" val="1413428156"/>
                    </a:ext>
                  </a:extLst>
                </a:gridCol>
                <a:gridCol w="2177774">
                  <a:extLst>
                    <a:ext uri="{9D8B030D-6E8A-4147-A177-3AD203B41FA5}">
                      <a16:colId xmlns:a16="http://schemas.microsoft.com/office/drawing/2014/main" val="2820311551"/>
                    </a:ext>
                  </a:extLst>
                </a:gridCol>
              </a:tblGrid>
              <a:tr h="375189">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lang="en-US" sz="1200" spc="600"/>
                        <a:t>CHANNELS</a:t>
                      </a:r>
                    </a:p>
                  </a:txBody>
                  <a:tcPr marL="182880" anchor="ctr">
                    <a:lnL w="12700" cmpd="sng">
                      <a:noFill/>
                    </a:lnL>
                    <a:lnB w="9525" cap="flat" cmpd="sng" algn="ctr">
                      <a:noFill/>
                      <a:prstDash val="solid"/>
                      <a:round/>
                      <a:headEnd type="none" w="med" len="med"/>
                      <a:tailEnd type="none" w="med" len="med"/>
                    </a:lnB>
                    <a:solidFill>
                      <a:srgbClr val="00206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marL="182880" anchor="ctr">
                    <a:lnB w="9525" cap="flat" cmpd="sng" algn="ctr">
                      <a:noFill/>
                      <a:prstDash val="solid"/>
                      <a:round/>
                      <a:headEnd type="none" w="med" len="med"/>
                      <a:tailEnd type="none" w="med" len="med"/>
                    </a:lnB>
                    <a:solidFill>
                      <a:srgbClr val="0044C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marL="182880" anchor="ctr">
                    <a:lnB w="9525" cap="flat" cmpd="sng" algn="ctr">
                      <a:noFill/>
                      <a:prstDash val="solid"/>
                      <a:round/>
                      <a:headEnd type="none" w="med" len="med"/>
                      <a:tailEnd type="none" w="med" len="med"/>
                    </a:lnB>
                    <a:solidFill>
                      <a:srgbClr val="0044C1"/>
                    </a:solidFill>
                  </a:tcPr>
                </a:tc>
                <a:extLst>
                  <a:ext uri="{0D108BD9-81ED-4DB2-BD59-A6C34878D82A}">
                    <a16:rowId xmlns:a16="http://schemas.microsoft.com/office/drawing/2014/main" val="310860460"/>
                  </a:ext>
                </a:extLst>
              </a:tr>
              <a:tr h="465140">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b="1">
                          <a:solidFill>
                            <a:schemeClr val="bg1"/>
                          </a:solidFill>
                        </a:rPr>
                        <a:t> </a:t>
                      </a:r>
                      <a:r>
                        <a:rPr lang="en-US" sz="1400" b="1">
                          <a:solidFill>
                            <a:schemeClr val="bg1"/>
                          </a:solidFill>
                        </a:rPr>
                        <a:t>&lt;INSERT CHANNEL&gt;</a:t>
                      </a:r>
                    </a:p>
                  </a:txBody>
                  <a:tcPr marL="182880" anchor="ctr">
                    <a:lnL w="12700" cmpd="sng">
                      <a:noFill/>
                    </a:lnL>
                    <a:lnT w="38100" cmpd="sng">
                      <a:noFill/>
                    </a:lnT>
                    <a:lnB w="9525" cap="flat" cmpd="sng" algn="ctr">
                      <a:noFill/>
                      <a:prstDash val="solid"/>
                      <a:round/>
                      <a:headEnd type="none" w="med" len="med"/>
                      <a:tailEnd type="none" w="med" len="med"/>
                    </a:lnB>
                    <a:solidFill>
                      <a:srgbClr val="0044C1"/>
                    </a:solidFill>
                  </a:tcPr>
                </a:tc>
                <a:tc>
                  <a:txBody>
                    <a:bodyPr/>
                    <a:lstStyle/>
                    <a:p>
                      <a:pPr marL="0" marR="0" lvl="0" indent="0" algn="l">
                        <a:lnSpc>
                          <a:spcPct val="100000"/>
                        </a:lnSpc>
                        <a:spcBef>
                          <a:spcPts val="0"/>
                        </a:spcBef>
                        <a:spcAft>
                          <a:spcPts val="0"/>
                        </a:spcAft>
                        <a:buNone/>
                      </a:pPr>
                      <a:r>
                        <a:rPr lang="en-US" sz="1400" b="1" i="0" u="none" strike="noStrike" noProof="0">
                          <a:solidFill>
                            <a:schemeClr val="bg1"/>
                          </a:solidFill>
                          <a:latin typeface="Century Gothic"/>
                        </a:rPr>
                        <a:t>&lt;INSERT CHANNEL&gt;</a:t>
                      </a:r>
                    </a:p>
                  </a:txBody>
                  <a:tcPr marL="182880" anchor="ctr">
                    <a:lnT w="38100" cmpd="sng">
                      <a:noFill/>
                    </a:lnT>
                    <a:lnB w="9525" cap="flat" cmpd="sng" algn="ctr">
                      <a:noFill/>
                      <a:prstDash val="solid"/>
                      <a:round/>
                      <a:headEnd type="none" w="med" len="med"/>
                      <a:tailEnd type="none" w="med" len="med"/>
                    </a:lnB>
                    <a:solidFill>
                      <a:srgbClr val="0044C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a:solidFill>
                            <a:schemeClr val="bg1"/>
                          </a:solidFill>
                        </a:rPr>
                        <a:t> </a:t>
                      </a:r>
                      <a:r>
                        <a:rPr lang="en-US" sz="1400" b="1" i="0" u="none" strike="noStrike" noProof="0">
                          <a:solidFill>
                            <a:schemeClr val="bg1"/>
                          </a:solidFill>
                          <a:latin typeface="Century Gothic"/>
                        </a:rPr>
                        <a:t>&lt;INSERT CHANNEL&gt;</a:t>
                      </a:r>
                    </a:p>
                  </a:txBody>
                  <a:tcPr marL="182880" anchor="ctr">
                    <a:lnT w="38100" cmpd="sng">
                      <a:noFill/>
                    </a:lnT>
                    <a:lnB w="9525" cap="flat" cmpd="sng" algn="ctr">
                      <a:noFill/>
                      <a:prstDash val="solid"/>
                      <a:round/>
                      <a:headEnd type="none" w="med" len="med"/>
                      <a:tailEnd type="none" w="med" len="med"/>
                    </a:lnB>
                    <a:solidFill>
                      <a:srgbClr val="0044C1"/>
                    </a:solidFill>
                  </a:tcPr>
                </a:tc>
                <a:extLst>
                  <a:ext uri="{0D108BD9-81ED-4DB2-BD59-A6C34878D82A}">
                    <a16:rowId xmlns:a16="http://schemas.microsoft.com/office/drawing/2014/main" val="3947507357"/>
                  </a:ext>
                </a:extLst>
              </a:tr>
              <a:tr h="656580">
                <a:tc gridSpan="2">
                  <a:txBody>
                    <a:bodyPr/>
                    <a:lstStyle/>
                    <a:p>
                      <a:pPr marL="171450" indent="-171450">
                        <a:buFont typeface="Arial" panose="020B0604020202020204" pitchFamily="34" charset="0"/>
                        <a:buChar char="•"/>
                      </a:pPr>
                      <a:r>
                        <a:rPr lang="en-US" sz="1200"/>
                        <a:t>&lt;Insert stakeholder group&gt;</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99345760"/>
                  </a:ext>
                </a:extLst>
              </a:tr>
              <a:tr h="656580">
                <a:tc gridSpan="2">
                  <a:txBody>
                    <a:bodyPr/>
                    <a:lstStyle/>
                    <a:p>
                      <a:pPr marL="171450" indent="-171450">
                        <a:buFont typeface="Arial" panose="020B0604020202020204" pitchFamily="34" charset="0"/>
                        <a:buChar char="•"/>
                      </a:pPr>
                      <a:r>
                        <a:rPr lang="en-US" sz="1200"/>
                        <a:t>&lt;Insert stakeholder group&gt;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1516324"/>
                  </a:ext>
                </a:extLst>
              </a:tr>
              <a:tr h="656580">
                <a:tc gridSpan="2">
                  <a:txBody>
                    <a:bodyPr/>
                    <a:lstStyle/>
                    <a:p>
                      <a:pPr marL="171450" indent="-171450">
                        <a:buFont typeface="Arial" panose="020B0604020202020204" pitchFamily="34" charset="0"/>
                        <a:buChar char="•"/>
                      </a:pPr>
                      <a:r>
                        <a:rPr lang="en-US" sz="1200"/>
                        <a:t>&lt;Insert stakeholder group&gt;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9321403"/>
                  </a:ext>
                </a:extLst>
              </a:tr>
              <a:tr h="656580">
                <a:tc gridSpan="2">
                  <a:txBody>
                    <a:bodyPr/>
                    <a:lstStyle/>
                    <a:p>
                      <a:pPr marL="171450" indent="-171450">
                        <a:buFont typeface="Arial" panose="020B0604020202020204" pitchFamily="34" charset="0"/>
                        <a:buChar char="•"/>
                      </a:pPr>
                      <a:r>
                        <a:rPr lang="en-US" sz="1200"/>
                        <a:t>&lt;Insert stakeholder group&gt;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86729018"/>
                  </a:ext>
                </a:extLst>
              </a:tr>
            </a:tbl>
          </a:graphicData>
        </a:graphic>
      </p:graphicFrame>
      <p:sp>
        <p:nvSpPr>
          <p:cNvPr id="9" name="Rectangle 8">
            <a:extLst>
              <a:ext uri="{FF2B5EF4-FFF2-40B4-BE49-F238E27FC236}">
                <a16:creationId xmlns:a16="http://schemas.microsoft.com/office/drawing/2014/main" id="{FA398E77-F464-7D4B-991C-333B57F6FCB9}"/>
              </a:ext>
            </a:extLst>
          </p:cNvPr>
          <p:cNvSpPr/>
          <p:nvPr/>
        </p:nvSpPr>
        <p:spPr>
          <a:xfrm rot="5400000">
            <a:off x="-869449" y="4722674"/>
            <a:ext cx="2512298" cy="461665"/>
          </a:xfrm>
          <a:prstGeom prst="rect">
            <a:avLst/>
          </a:prstGeom>
        </p:spPr>
        <p:txBody>
          <a:bodyPr wrap="square">
            <a:spAutoFit/>
          </a:bodyPr>
          <a:lstStyle/>
          <a:p>
            <a:pPr algn="ctr"/>
            <a:r>
              <a:rPr lang="en-US" sz="1200" b="1" spc="300">
                <a:ea typeface="Calibri" panose="020F0502020204030204" pitchFamily="34" charset="0"/>
                <a:cs typeface="Times New Roman" panose="02020603050405020304" pitchFamily="18" charset="0"/>
              </a:rPr>
              <a:t>KEY STAKEHOLDERS &amp; CORE MESSAGE</a:t>
            </a:r>
            <a:endParaRPr lang="en-US" sz="1200" b="1" spc="300"/>
          </a:p>
        </p:txBody>
      </p:sp>
    </p:spTree>
    <p:extLst>
      <p:ext uri="{BB962C8B-B14F-4D97-AF65-F5344CB8AC3E}">
        <p14:creationId xmlns:p14="http://schemas.microsoft.com/office/powerpoint/2010/main" val="140800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CDC5-A479-4202-87B8-65B4B15D11E6}"/>
              </a:ext>
            </a:extLst>
          </p:cNvPr>
          <p:cNvSpPr>
            <a:spLocks noGrp="1"/>
          </p:cNvSpPr>
          <p:nvPr>
            <p:ph type="title"/>
          </p:nvPr>
        </p:nvSpPr>
        <p:spPr/>
        <p:txBody>
          <a:bodyPr/>
          <a:lstStyle/>
          <a:p>
            <a:r>
              <a:rPr lang="en-US"/>
              <a:t>Quick Win Tactics </a:t>
            </a:r>
          </a:p>
        </p:txBody>
      </p:sp>
      <p:sp>
        <p:nvSpPr>
          <p:cNvPr id="4" name="Slide Number Placeholder 3">
            <a:extLst>
              <a:ext uri="{FF2B5EF4-FFF2-40B4-BE49-F238E27FC236}">
                <a16:creationId xmlns:a16="http://schemas.microsoft.com/office/drawing/2014/main" id="{126EC8ED-87AF-45D5-8C15-89A44CBC8D4D}"/>
              </a:ext>
            </a:extLst>
          </p:cNvPr>
          <p:cNvSpPr>
            <a:spLocks noGrp="1"/>
          </p:cNvSpPr>
          <p:nvPr>
            <p:ph type="sldNum" sz="quarter" idx="12"/>
          </p:nvPr>
        </p:nvSpPr>
        <p:spPr/>
        <p:txBody>
          <a:bodyPr/>
          <a:lstStyle/>
          <a:p>
            <a:fld id="{899C8764-7D4C-9643-B886-47E7CE8D6C0F}" type="slidenum">
              <a:rPr lang="en-US" smtClean="0"/>
              <a:t>13</a:t>
            </a:fld>
            <a:endParaRPr lang="en-US"/>
          </a:p>
        </p:txBody>
      </p:sp>
      <p:sp>
        <p:nvSpPr>
          <p:cNvPr id="5" name="Rectangle 4">
            <a:extLst>
              <a:ext uri="{FF2B5EF4-FFF2-40B4-BE49-F238E27FC236}">
                <a16:creationId xmlns:a16="http://schemas.microsoft.com/office/drawing/2014/main" id="{B328C17F-5163-0E4C-8BDC-DA82A2BF1FF6}"/>
              </a:ext>
            </a:extLst>
          </p:cNvPr>
          <p:cNvSpPr/>
          <p:nvPr/>
        </p:nvSpPr>
        <p:spPr>
          <a:xfrm>
            <a:off x="595222" y="1568118"/>
            <a:ext cx="10602022" cy="1077218"/>
          </a:xfrm>
          <a:prstGeom prst="rect">
            <a:avLst/>
          </a:prstGeom>
        </p:spPr>
        <p:txBody>
          <a:bodyPr wrap="square">
            <a:spAutoFit/>
          </a:bodyPr>
          <a:lstStyle/>
          <a:p>
            <a:r>
              <a:rPr lang="en-US" sz="1600">
                <a:ea typeface="Calibri" panose="020F0502020204030204" pitchFamily="34" charset="0"/>
                <a:cs typeface="Times New Roman" panose="02020603050405020304" pitchFamily="18" charset="0"/>
              </a:rPr>
              <a:t>Identify opportunities to generate quick and meaningful wins that demonstrate progress to your overall goals. It is easy for leaders to get caught up in the long game, focusing on the notable impact they aspire to make within a business, but it’s the small wins along the way that both give you something to celebrate and help your stakeholders appreciate the impact you are already making. </a:t>
            </a:r>
          </a:p>
        </p:txBody>
      </p:sp>
      <p:graphicFrame>
        <p:nvGraphicFramePr>
          <p:cNvPr id="10" name="Table 8">
            <a:extLst>
              <a:ext uri="{FF2B5EF4-FFF2-40B4-BE49-F238E27FC236}">
                <a16:creationId xmlns:a16="http://schemas.microsoft.com/office/drawing/2014/main" id="{430BD8EA-84BC-C745-8AE3-664483D4F450}"/>
              </a:ext>
            </a:extLst>
          </p:cNvPr>
          <p:cNvGraphicFramePr>
            <a:graphicFrameLocks noGrp="1"/>
          </p:cNvGraphicFramePr>
          <p:nvPr>
            <p:extLst>
              <p:ext uri="{D42A27DB-BD31-4B8C-83A1-F6EECF244321}">
                <p14:modId xmlns:p14="http://schemas.microsoft.com/office/powerpoint/2010/main" val="2860495949"/>
              </p:ext>
            </p:extLst>
          </p:nvPr>
        </p:nvGraphicFramePr>
        <p:xfrm>
          <a:off x="704131" y="2984553"/>
          <a:ext cx="10761648" cy="3289025"/>
        </p:xfrm>
        <a:graphic>
          <a:graphicData uri="http://schemas.openxmlformats.org/drawingml/2006/table">
            <a:tbl>
              <a:tblPr firstRow="1" bandRow="1">
                <a:tableStyleId>{5C22544A-7EE6-4342-B048-85BDC9FD1C3A}</a:tableStyleId>
              </a:tblPr>
              <a:tblGrid>
                <a:gridCol w="3587216">
                  <a:extLst>
                    <a:ext uri="{9D8B030D-6E8A-4147-A177-3AD203B41FA5}">
                      <a16:colId xmlns:a16="http://schemas.microsoft.com/office/drawing/2014/main" val="3604795718"/>
                    </a:ext>
                  </a:extLst>
                </a:gridCol>
                <a:gridCol w="3587216">
                  <a:extLst>
                    <a:ext uri="{9D8B030D-6E8A-4147-A177-3AD203B41FA5}">
                      <a16:colId xmlns:a16="http://schemas.microsoft.com/office/drawing/2014/main" val="1413428156"/>
                    </a:ext>
                  </a:extLst>
                </a:gridCol>
                <a:gridCol w="3587216">
                  <a:extLst>
                    <a:ext uri="{9D8B030D-6E8A-4147-A177-3AD203B41FA5}">
                      <a16:colId xmlns:a16="http://schemas.microsoft.com/office/drawing/2014/main" val="2820311551"/>
                    </a:ext>
                  </a:extLst>
                </a:gridCol>
              </a:tblGrid>
              <a:tr h="537875">
                <a:tc>
                  <a:txBody>
                    <a:bodyPr/>
                    <a:lstStyle/>
                    <a:p>
                      <a:pPr algn="l"/>
                      <a:r>
                        <a:rPr lang="en-US"/>
                        <a:t>AUDIENCE </a:t>
                      </a:r>
                      <a:r>
                        <a:rPr lang="en-US" b="0" i="1"/>
                        <a:t>(Insert) </a:t>
                      </a:r>
                    </a:p>
                  </a:txBody>
                  <a:tcPr marL="18288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0044C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AUDIENCE </a:t>
                      </a:r>
                      <a:r>
                        <a:rPr lang="en-US" b="0" i="1"/>
                        <a:t>(Insert) </a:t>
                      </a:r>
                    </a:p>
                  </a:txBody>
                  <a:tcPr marL="182880" anchor="ct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0044C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AUDIENCE </a:t>
                      </a:r>
                      <a:r>
                        <a:rPr lang="en-US" b="0" i="1"/>
                        <a:t>(Insert) </a:t>
                      </a:r>
                    </a:p>
                  </a:txBody>
                  <a:tcPr marL="18288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0044C1"/>
                    </a:solidFill>
                  </a:tcPr>
                </a:tc>
                <a:extLst>
                  <a:ext uri="{0D108BD9-81ED-4DB2-BD59-A6C34878D82A}">
                    <a16:rowId xmlns:a16="http://schemas.microsoft.com/office/drawing/2014/main" val="3947507357"/>
                  </a:ext>
                </a:extLst>
              </a:tr>
              <a:tr h="917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1.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1.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1.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99345760"/>
                  </a:ext>
                </a:extLst>
              </a:tr>
              <a:tr h="917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2.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2.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2.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1516324"/>
                  </a:ext>
                </a:extLst>
              </a:tr>
              <a:tr h="917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3.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3.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3.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9321403"/>
                  </a:ext>
                </a:extLst>
              </a:tr>
            </a:tbl>
          </a:graphicData>
        </a:graphic>
      </p:graphicFrame>
    </p:spTree>
    <p:extLst>
      <p:ext uri="{BB962C8B-B14F-4D97-AF65-F5344CB8AC3E}">
        <p14:creationId xmlns:p14="http://schemas.microsoft.com/office/powerpoint/2010/main" val="156704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FCF5-B025-4655-A7B2-31CDBA4B4191}"/>
              </a:ext>
            </a:extLst>
          </p:cNvPr>
          <p:cNvSpPr>
            <a:spLocks noGrp="1"/>
          </p:cNvSpPr>
          <p:nvPr>
            <p:ph type="title"/>
          </p:nvPr>
        </p:nvSpPr>
        <p:spPr/>
        <p:txBody>
          <a:bodyPr/>
          <a:lstStyle/>
          <a:p>
            <a:r>
              <a:rPr lang="en-US"/>
              <a:t>Measures for Success</a:t>
            </a:r>
          </a:p>
        </p:txBody>
      </p:sp>
      <p:sp>
        <p:nvSpPr>
          <p:cNvPr id="4" name="Slide Number Placeholder 3">
            <a:extLst>
              <a:ext uri="{FF2B5EF4-FFF2-40B4-BE49-F238E27FC236}">
                <a16:creationId xmlns:a16="http://schemas.microsoft.com/office/drawing/2014/main" id="{72D52BF2-5265-44AC-9E0B-63667517F000}"/>
              </a:ext>
            </a:extLst>
          </p:cNvPr>
          <p:cNvSpPr>
            <a:spLocks noGrp="1"/>
          </p:cNvSpPr>
          <p:nvPr>
            <p:ph type="sldNum" sz="quarter" idx="12"/>
          </p:nvPr>
        </p:nvSpPr>
        <p:spPr/>
        <p:txBody>
          <a:bodyPr/>
          <a:lstStyle/>
          <a:p>
            <a:fld id="{899C8764-7D4C-9643-B886-47E7CE8D6C0F}" type="slidenum">
              <a:rPr lang="en-US" smtClean="0"/>
              <a:t>14</a:t>
            </a:fld>
            <a:endParaRPr lang="en-US"/>
          </a:p>
        </p:txBody>
      </p:sp>
      <p:sp>
        <p:nvSpPr>
          <p:cNvPr id="5" name="Rectangle 4">
            <a:extLst>
              <a:ext uri="{FF2B5EF4-FFF2-40B4-BE49-F238E27FC236}">
                <a16:creationId xmlns:a16="http://schemas.microsoft.com/office/drawing/2014/main" id="{AA555C30-FAE0-B343-AC01-AAB7374E337C}"/>
              </a:ext>
            </a:extLst>
          </p:cNvPr>
          <p:cNvSpPr/>
          <p:nvPr/>
        </p:nvSpPr>
        <p:spPr>
          <a:xfrm>
            <a:off x="595223" y="1568118"/>
            <a:ext cx="3926901" cy="3693319"/>
          </a:xfrm>
          <a:prstGeom prst="rect">
            <a:avLst/>
          </a:prstGeom>
        </p:spPr>
        <p:txBody>
          <a:bodyPr wrap="square">
            <a:spAutoFit/>
          </a:bodyPr>
          <a:lstStyle/>
          <a:p>
            <a:r>
              <a:rPr lang="en-US"/>
              <a:t>Consider how you’ll know when success is achieved. Identify the metrics and how you’ll monitor progress—remember, this is a 100 Day Plan, so the metrics should fit accordingly with that timeline. </a:t>
            </a:r>
          </a:p>
          <a:p>
            <a:endParaRPr lang="en-US"/>
          </a:p>
          <a:p>
            <a:r>
              <a:rPr lang="en-US"/>
              <a:t>For example, a measure could be around moving sentiment – such as belief in the company, confidence and optimism in the future, clarity around where we’re heading and why.</a:t>
            </a:r>
          </a:p>
        </p:txBody>
      </p:sp>
      <p:pic>
        <p:nvPicPr>
          <p:cNvPr id="6" name="Picture 5">
            <a:extLst>
              <a:ext uri="{FF2B5EF4-FFF2-40B4-BE49-F238E27FC236}">
                <a16:creationId xmlns:a16="http://schemas.microsoft.com/office/drawing/2014/main" id="{8E2D9686-4567-8E40-8B32-D35CA956E1DC}"/>
              </a:ext>
            </a:extLst>
          </p:cNvPr>
          <p:cNvPicPr>
            <a:picLocks noChangeAspect="1"/>
          </p:cNvPicPr>
          <p:nvPr/>
        </p:nvPicPr>
        <p:blipFill>
          <a:blip r:embed="rId2"/>
          <a:stretch>
            <a:fillRect/>
          </a:stretch>
        </p:blipFill>
        <p:spPr>
          <a:xfrm>
            <a:off x="5133110" y="2175164"/>
            <a:ext cx="7058890" cy="3796146"/>
          </a:xfrm>
          <a:prstGeom prst="rect">
            <a:avLst/>
          </a:prstGeom>
        </p:spPr>
      </p:pic>
      <p:sp>
        <p:nvSpPr>
          <p:cNvPr id="7" name="Rectangle 6">
            <a:extLst>
              <a:ext uri="{FF2B5EF4-FFF2-40B4-BE49-F238E27FC236}">
                <a16:creationId xmlns:a16="http://schemas.microsoft.com/office/drawing/2014/main" id="{BF910E45-DD04-2643-90CE-8AD44CF55A03}"/>
              </a:ext>
            </a:extLst>
          </p:cNvPr>
          <p:cNvSpPr/>
          <p:nvPr/>
        </p:nvSpPr>
        <p:spPr>
          <a:xfrm>
            <a:off x="5473069" y="2544819"/>
            <a:ext cx="3192950" cy="1200329"/>
          </a:xfrm>
          <a:prstGeom prst="rect">
            <a:avLst/>
          </a:prstGeom>
        </p:spPr>
        <p:txBody>
          <a:bodyPr wrap="square">
            <a:spAutoFit/>
          </a:bodyPr>
          <a:lstStyle/>
          <a:p>
            <a:r>
              <a:rPr lang="en-US">
                <a:solidFill>
                  <a:schemeClr val="bg1"/>
                </a:solidFill>
              </a:rPr>
              <a:t>Use the progress in your stakeholder engagement and communication plans to show momentum.</a:t>
            </a:r>
          </a:p>
        </p:txBody>
      </p:sp>
      <p:pic>
        <p:nvPicPr>
          <p:cNvPr id="8" name="Picture 7">
            <a:extLst>
              <a:ext uri="{FF2B5EF4-FFF2-40B4-BE49-F238E27FC236}">
                <a16:creationId xmlns:a16="http://schemas.microsoft.com/office/drawing/2014/main" id="{82158D63-F8DD-0347-BECB-3C892614C05D}"/>
              </a:ext>
            </a:extLst>
          </p:cNvPr>
          <p:cNvPicPr>
            <a:picLocks noChangeAspect="1"/>
          </p:cNvPicPr>
          <p:nvPr/>
        </p:nvPicPr>
        <p:blipFill>
          <a:blip r:embed="rId3"/>
          <a:stretch>
            <a:fillRect/>
          </a:stretch>
        </p:blipFill>
        <p:spPr>
          <a:xfrm rot="3227381">
            <a:off x="4957541" y="1773352"/>
            <a:ext cx="1280838" cy="744487"/>
          </a:xfrm>
          <a:prstGeom prst="rect">
            <a:avLst/>
          </a:prstGeom>
        </p:spPr>
      </p:pic>
      <p:pic>
        <p:nvPicPr>
          <p:cNvPr id="10" name="Picture 9">
            <a:extLst>
              <a:ext uri="{FF2B5EF4-FFF2-40B4-BE49-F238E27FC236}">
                <a16:creationId xmlns:a16="http://schemas.microsoft.com/office/drawing/2014/main" id="{E3CD60B9-EAD6-BD45-92B2-9C7A864B5F5F}"/>
              </a:ext>
            </a:extLst>
          </p:cNvPr>
          <p:cNvPicPr>
            <a:picLocks noChangeAspect="1"/>
          </p:cNvPicPr>
          <p:nvPr/>
        </p:nvPicPr>
        <p:blipFill>
          <a:blip r:embed="rId4"/>
          <a:stretch>
            <a:fillRect/>
          </a:stretch>
        </p:blipFill>
        <p:spPr>
          <a:xfrm>
            <a:off x="8879844" y="2631431"/>
            <a:ext cx="964695" cy="828030"/>
          </a:xfrm>
          <a:prstGeom prst="rect">
            <a:avLst/>
          </a:prstGeom>
        </p:spPr>
      </p:pic>
    </p:spTree>
    <p:extLst>
      <p:ext uri="{BB962C8B-B14F-4D97-AF65-F5344CB8AC3E}">
        <p14:creationId xmlns:p14="http://schemas.microsoft.com/office/powerpoint/2010/main" val="324543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CF367-308D-47C7-AF18-AD6B249528DD}"/>
              </a:ext>
            </a:extLst>
          </p:cNvPr>
          <p:cNvSpPr>
            <a:spLocks noGrp="1"/>
          </p:cNvSpPr>
          <p:nvPr>
            <p:ph type="ctrTitle"/>
          </p:nvPr>
        </p:nvSpPr>
        <p:spPr/>
        <p:txBody>
          <a:bodyPr/>
          <a:lstStyle/>
          <a:p>
            <a:r>
              <a:rPr lang="en-US"/>
              <a:t>EXAMPLE 3 MONTH ACTION PLAN</a:t>
            </a:r>
          </a:p>
        </p:txBody>
      </p:sp>
      <p:sp>
        <p:nvSpPr>
          <p:cNvPr id="4" name="Slide Number Placeholder 3">
            <a:extLst>
              <a:ext uri="{FF2B5EF4-FFF2-40B4-BE49-F238E27FC236}">
                <a16:creationId xmlns:a16="http://schemas.microsoft.com/office/drawing/2014/main" id="{EFEF3122-7A45-4EF7-9F93-BA85810C2E88}"/>
              </a:ext>
            </a:extLst>
          </p:cNvPr>
          <p:cNvSpPr>
            <a:spLocks noGrp="1"/>
          </p:cNvSpPr>
          <p:nvPr>
            <p:ph type="sldNum" sz="quarter" idx="4"/>
          </p:nvPr>
        </p:nvSpPr>
        <p:spPr/>
        <p:txBody>
          <a:bodyPr/>
          <a:lstStyle/>
          <a:p>
            <a:fld id="{899C8764-7D4C-9643-B886-47E7CE8D6C0F}" type="slidenum">
              <a:rPr lang="en-US" smtClean="0"/>
              <a:t>15</a:t>
            </a:fld>
            <a:endParaRPr lang="en-US"/>
          </a:p>
        </p:txBody>
      </p:sp>
      <p:sp>
        <p:nvSpPr>
          <p:cNvPr id="7" name="TextBox 6">
            <a:extLst>
              <a:ext uri="{FF2B5EF4-FFF2-40B4-BE49-F238E27FC236}">
                <a16:creationId xmlns:a16="http://schemas.microsoft.com/office/drawing/2014/main" id="{36B12826-C577-8546-997A-C115C28BAAEF}"/>
              </a:ext>
            </a:extLst>
          </p:cNvPr>
          <p:cNvSpPr txBox="1"/>
          <p:nvPr/>
        </p:nvSpPr>
        <p:spPr>
          <a:xfrm>
            <a:off x="56227" y="6698890"/>
            <a:ext cx="1174057" cy="100027"/>
          </a:xfrm>
          <a:prstGeom prst="rect">
            <a:avLst/>
          </a:prstGeom>
          <a:noFill/>
        </p:spPr>
        <p:txBody>
          <a:bodyPr wrap="square" lIns="0" tIns="0" rIns="0" bIns="0" rtlCol="0">
            <a:spAutoFit/>
          </a:bodyPr>
          <a:lstStyle/>
          <a:p>
            <a:r>
              <a:rPr lang="en-US" sz="650" dirty="0">
                <a:solidFill>
                  <a:schemeClr val="bg1"/>
                </a:solidFill>
              </a:rPr>
              <a:t>© 2025 The Grossman Group</a:t>
            </a:r>
          </a:p>
        </p:txBody>
      </p:sp>
      <p:sp>
        <p:nvSpPr>
          <p:cNvPr id="8" name="Rectangle 7">
            <a:extLst>
              <a:ext uri="{FF2B5EF4-FFF2-40B4-BE49-F238E27FC236}">
                <a16:creationId xmlns:a16="http://schemas.microsoft.com/office/drawing/2014/main" id="{60B83DD9-EB49-7044-9ACD-BAD8AEFB05A2}"/>
              </a:ext>
            </a:extLst>
          </p:cNvPr>
          <p:cNvSpPr/>
          <p:nvPr/>
        </p:nvSpPr>
        <p:spPr>
          <a:xfrm>
            <a:off x="0" y="6630380"/>
            <a:ext cx="8977745" cy="230832"/>
          </a:xfrm>
          <a:prstGeom prst="rect">
            <a:avLst/>
          </a:prstGeom>
        </p:spPr>
        <p:txBody>
          <a:bodyPr wrap="square">
            <a:spAutoFit/>
          </a:bodyPr>
          <a:lstStyle/>
          <a:p>
            <a:pPr algn="ctr"/>
            <a:r>
              <a:rPr lang="en-US" sz="900" b="1">
                <a:solidFill>
                  <a:schemeClr val="accent1"/>
                </a:solidFill>
                <a:effectLst/>
                <a:latin typeface="Century Gothic" panose="020B0502020202020204" pitchFamily="34" charset="0"/>
              </a:rPr>
              <a:t>&gt; </a:t>
            </a:r>
            <a:r>
              <a:rPr lang="en-US" sz="900">
                <a:solidFill>
                  <a:schemeClr val="bg1"/>
                </a:solidFill>
                <a:effectLst/>
                <a:latin typeface="Century Gothic" panose="020B0502020202020204" pitchFamily="34" charset="0"/>
              </a:rPr>
              <a:t>For help with your 100 Day </a:t>
            </a:r>
            <a:r>
              <a:rPr lang="en-US" sz="900">
                <a:solidFill>
                  <a:schemeClr val="bg1"/>
                </a:solidFill>
                <a:latin typeface="Century Gothic" panose="020B0502020202020204" pitchFamily="34" charset="0"/>
              </a:rPr>
              <a:t>P</a:t>
            </a:r>
            <a:r>
              <a:rPr lang="en-US" sz="900">
                <a:solidFill>
                  <a:schemeClr val="bg1"/>
                </a:solidFill>
                <a:effectLst/>
                <a:latin typeface="Century Gothic" panose="020B0502020202020204" pitchFamily="34" charset="0"/>
              </a:rPr>
              <a:t>lan, contact us at </a:t>
            </a:r>
            <a:r>
              <a:rPr lang="en-US" sz="900" b="1">
                <a:solidFill>
                  <a:schemeClr val="bg1"/>
                </a:solidFill>
                <a:effectLst/>
                <a:latin typeface="Century Gothic" panose="020B0502020202020204" pitchFamily="34" charset="0"/>
              </a:rPr>
              <a:t>results@YourThoughtPartner.com </a:t>
            </a:r>
            <a:r>
              <a:rPr lang="en-US" sz="900">
                <a:solidFill>
                  <a:schemeClr val="bg1"/>
                </a:solidFill>
                <a:effectLst/>
                <a:latin typeface="Century Gothic" panose="020B0502020202020204" pitchFamily="34" charset="0"/>
              </a:rPr>
              <a:t>or </a:t>
            </a:r>
            <a:r>
              <a:rPr lang="en-US" sz="900" b="1">
                <a:solidFill>
                  <a:schemeClr val="bg1"/>
                </a:solidFill>
                <a:effectLst/>
                <a:latin typeface="Century Gothic" panose="020B0502020202020204" pitchFamily="34" charset="0"/>
              </a:rPr>
              <a:t>312.829.3242</a:t>
            </a:r>
          </a:p>
        </p:txBody>
      </p:sp>
    </p:spTree>
    <p:extLst>
      <p:ext uri="{BB962C8B-B14F-4D97-AF65-F5344CB8AC3E}">
        <p14:creationId xmlns:p14="http://schemas.microsoft.com/office/powerpoint/2010/main" val="316689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2094C7-89F2-AD44-99AF-0D9D574F5592}"/>
              </a:ext>
            </a:extLst>
          </p:cNvPr>
          <p:cNvPicPr>
            <a:picLocks noChangeAspect="1"/>
          </p:cNvPicPr>
          <p:nvPr/>
        </p:nvPicPr>
        <p:blipFill>
          <a:blip r:embed="rId2"/>
          <a:stretch>
            <a:fillRect/>
          </a:stretch>
        </p:blipFill>
        <p:spPr>
          <a:xfrm>
            <a:off x="675861" y="2950510"/>
            <a:ext cx="11516138" cy="3473296"/>
          </a:xfrm>
          <a:prstGeom prst="rect">
            <a:avLst/>
          </a:prstGeom>
        </p:spPr>
      </p:pic>
      <p:sp>
        <p:nvSpPr>
          <p:cNvPr id="6" name="Title 5">
            <a:extLst>
              <a:ext uri="{FF2B5EF4-FFF2-40B4-BE49-F238E27FC236}">
                <a16:creationId xmlns:a16="http://schemas.microsoft.com/office/drawing/2014/main" id="{0EDE4B91-C6FC-43A1-A277-8E6CD868189A}"/>
              </a:ext>
            </a:extLst>
          </p:cNvPr>
          <p:cNvSpPr>
            <a:spLocks noGrp="1"/>
          </p:cNvSpPr>
          <p:nvPr>
            <p:ph type="title"/>
          </p:nvPr>
        </p:nvSpPr>
        <p:spPr/>
        <p:txBody>
          <a:bodyPr/>
          <a:lstStyle/>
          <a:p>
            <a:r>
              <a:rPr lang="en-US"/>
              <a:t>Sample 100 Day Action Plan </a:t>
            </a:r>
          </a:p>
        </p:txBody>
      </p:sp>
      <p:sp>
        <p:nvSpPr>
          <p:cNvPr id="4" name="Slide Number Placeholder 3">
            <a:extLst>
              <a:ext uri="{FF2B5EF4-FFF2-40B4-BE49-F238E27FC236}">
                <a16:creationId xmlns:a16="http://schemas.microsoft.com/office/drawing/2014/main" id="{ED0600C2-45AD-4651-87E7-E7FF8DB365DA}"/>
              </a:ext>
            </a:extLst>
          </p:cNvPr>
          <p:cNvSpPr>
            <a:spLocks noGrp="1"/>
          </p:cNvSpPr>
          <p:nvPr>
            <p:ph type="sldNum" sz="quarter" idx="12"/>
          </p:nvPr>
        </p:nvSpPr>
        <p:spPr/>
        <p:txBody>
          <a:bodyPr/>
          <a:lstStyle/>
          <a:p>
            <a:fld id="{899C8764-7D4C-9643-B886-47E7CE8D6C0F}" type="slidenum">
              <a:rPr lang="en-US" smtClean="0"/>
              <a:pPr/>
              <a:t>16</a:t>
            </a:fld>
            <a:endParaRPr lang="en-US"/>
          </a:p>
        </p:txBody>
      </p:sp>
      <p:sp>
        <p:nvSpPr>
          <p:cNvPr id="2" name="Rectangle 1">
            <a:extLst>
              <a:ext uri="{FF2B5EF4-FFF2-40B4-BE49-F238E27FC236}">
                <a16:creationId xmlns:a16="http://schemas.microsoft.com/office/drawing/2014/main" id="{5B62B475-BE8D-FF46-9EF5-03DFB8CCA159}"/>
              </a:ext>
            </a:extLst>
          </p:cNvPr>
          <p:cNvSpPr/>
          <p:nvPr/>
        </p:nvSpPr>
        <p:spPr>
          <a:xfrm>
            <a:off x="2489832" y="3966443"/>
            <a:ext cx="2059388" cy="1523494"/>
          </a:xfrm>
          <a:prstGeom prst="rect">
            <a:avLst/>
          </a:prstGeom>
        </p:spPr>
        <p:txBody>
          <a:bodyPr wrap="square">
            <a:spAutoFit/>
          </a:bodyPr>
          <a:lstStyle/>
          <a:p>
            <a:r>
              <a:rPr lang="en-US" sz="1500" b="1">
                <a:solidFill>
                  <a:schemeClr val="bg1"/>
                </a:solidFill>
              </a:rPr>
              <a:t>HAVE PRE-MEETINGS </a:t>
            </a:r>
            <a:br>
              <a:rPr lang="en-US" sz="1300">
                <a:solidFill>
                  <a:schemeClr val="bg1"/>
                </a:solidFill>
              </a:rPr>
            </a:br>
            <a:r>
              <a:rPr lang="en-US" sz="1300">
                <a:solidFill>
                  <a:schemeClr val="bg1"/>
                </a:solidFill>
              </a:rPr>
              <a:t>with identified stakeholders to discuss game plan and listen for key expectations, issues, and opportunities</a:t>
            </a:r>
          </a:p>
        </p:txBody>
      </p:sp>
      <p:sp>
        <p:nvSpPr>
          <p:cNvPr id="9" name="Rectangle 8">
            <a:extLst>
              <a:ext uri="{FF2B5EF4-FFF2-40B4-BE49-F238E27FC236}">
                <a16:creationId xmlns:a16="http://schemas.microsoft.com/office/drawing/2014/main" id="{C9333932-AA71-D242-AA31-7631264B1327}"/>
              </a:ext>
            </a:extLst>
          </p:cNvPr>
          <p:cNvSpPr/>
          <p:nvPr/>
        </p:nvSpPr>
        <p:spPr>
          <a:xfrm>
            <a:off x="595223" y="1568118"/>
            <a:ext cx="9967379" cy="900246"/>
          </a:xfrm>
          <a:prstGeom prst="rect">
            <a:avLst/>
          </a:prstGeom>
        </p:spPr>
        <p:txBody>
          <a:bodyPr wrap="square">
            <a:spAutoFit/>
          </a:bodyPr>
          <a:lstStyle/>
          <a:p>
            <a:r>
              <a:rPr lang="en-US" sz="1750">
                <a:ea typeface="Calibri" panose="020F0502020204030204" pitchFamily="34" charset="0"/>
                <a:cs typeface="Times New Roman" panose="02020603050405020304" pitchFamily="18" charset="0"/>
              </a:rPr>
              <a:t>Following is a sample 100 Day Plan that shows how to quickly and strategically build out your approach. You can simply customize this list, or you can use the list for inspiration to develop a more detailed plan in alignment with your organization’s preferred format. </a:t>
            </a:r>
          </a:p>
        </p:txBody>
      </p:sp>
      <p:sp>
        <p:nvSpPr>
          <p:cNvPr id="10" name="Rectangle 9">
            <a:extLst>
              <a:ext uri="{FF2B5EF4-FFF2-40B4-BE49-F238E27FC236}">
                <a16:creationId xmlns:a16="http://schemas.microsoft.com/office/drawing/2014/main" id="{389A3415-FB3D-FA40-953D-30E88A86B8E5}"/>
              </a:ext>
            </a:extLst>
          </p:cNvPr>
          <p:cNvSpPr/>
          <p:nvPr/>
        </p:nvSpPr>
        <p:spPr>
          <a:xfrm>
            <a:off x="928141" y="2765844"/>
            <a:ext cx="4800519" cy="369332"/>
          </a:xfrm>
          <a:prstGeom prst="rect">
            <a:avLst/>
          </a:prstGeom>
          <a:solidFill>
            <a:srgbClr val="002060"/>
          </a:solidFill>
        </p:spPr>
        <p:txBody>
          <a:bodyPr wrap="square">
            <a:spAutoFit/>
          </a:bodyPr>
          <a:lstStyle/>
          <a:p>
            <a:r>
              <a:rPr lang="en-US" b="1" spc="300">
                <a:solidFill>
                  <a:schemeClr val="bg1"/>
                </a:solidFill>
              </a:rPr>
              <a:t>BEFORE YOU GET STARTED: </a:t>
            </a:r>
          </a:p>
        </p:txBody>
      </p:sp>
      <p:sp>
        <p:nvSpPr>
          <p:cNvPr id="11" name="Rectangle 10">
            <a:extLst>
              <a:ext uri="{FF2B5EF4-FFF2-40B4-BE49-F238E27FC236}">
                <a16:creationId xmlns:a16="http://schemas.microsoft.com/office/drawing/2014/main" id="{2B913B36-0167-CA4F-96A5-EC9785B4D7E1}"/>
              </a:ext>
            </a:extLst>
          </p:cNvPr>
          <p:cNvSpPr/>
          <p:nvPr/>
        </p:nvSpPr>
        <p:spPr>
          <a:xfrm>
            <a:off x="4883652" y="3966443"/>
            <a:ext cx="1564000" cy="523220"/>
          </a:xfrm>
          <a:prstGeom prst="rect">
            <a:avLst/>
          </a:prstGeom>
        </p:spPr>
        <p:txBody>
          <a:bodyPr wrap="square">
            <a:spAutoFit/>
          </a:bodyPr>
          <a:lstStyle/>
          <a:p>
            <a:r>
              <a:rPr lang="en-US" sz="1500" b="1">
                <a:solidFill>
                  <a:schemeClr val="bg1"/>
                </a:solidFill>
              </a:rPr>
              <a:t>BEGIN TO MAP </a:t>
            </a:r>
            <a:br>
              <a:rPr lang="en-US" sz="1300">
                <a:solidFill>
                  <a:schemeClr val="bg1"/>
                </a:solidFill>
              </a:rPr>
            </a:br>
            <a:r>
              <a:rPr lang="en-US" sz="1300">
                <a:solidFill>
                  <a:schemeClr val="bg1"/>
                </a:solidFill>
              </a:rPr>
              <a:t>key stakeholders</a:t>
            </a:r>
          </a:p>
        </p:txBody>
      </p:sp>
      <p:sp>
        <p:nvSpPr>
          <p:cNvPr id="12" name="Rectangle 11">
            <a:extLst>
              <a:ext uri="{FF2B5EF4-FFF2-40B4-BE49-F238E27FC236}">
                <a16:creationId xmlns:a16="http://schemas.microsoft.com/office/drawing/2014/main" id="{8AE3354F-C1CE-DB44-A304-45C84480ED1C}"/>
              </a:ext>
            </a:extLst>
          </p:cNvPr>
          <p:cNvSpPr/>
          <p:nvPr/>
        </p:nvSpPr>
        <p:spPr>
          <a:xfrm>
            <a:off x="6713612" y="3966443"/>
            <a:ext cx="1681681" cy="1923604"/>
          </a:xfrm>
          <a:prstGeom prst="rect">
            <a:avLst/>
          </a:prstGeom>
        </p:spPr>
        <p:txBody>
          <a:bodyPr wrap="square">
            <a:spAutoFit/>
          </a:bodyPr>
          <a:lstStyle/>
          <a:p>
            <a:r>
              <a:rPr lang="en-US" sz="1500" b="1">
                <a:solidFill>
                  <a:schemeClr val="bg1"/>
                </a:solidFill>
              </a:rPr>
              <a:t>GET BRIEFED </a:t>
            </a:r>
            <a:br>
              <a:rPr lang="en-US" sz="1300">
                <a:solidFill>
                  <a:schemeClr val="bg1"/>
                </a:solidFill>
              </a:rPr>
            </a:br>
            <a:r>
              <a:rPr lang="en-US" sz="1300">
                <a:solidFill>
                  <a:schemeClr val="bg1"/>
                </a:solidFill>
              </a:rPr>
              <a:t>on the employee, culture, and communication landscape (set up an initial meeting with the Communications team, if possible)</a:t>
            </a:r>
          </a:p>
        </p:txBody>
      </p:sp>
      <p:sp>
        <p:nvSpPr>
          <p:cNvPr id="13" name="Rectangle 12">
            <a:extLst>
              <a:ext uri="{FF2B5EF4-FFF2-40B4-BE49-F238E27FC236}">
                <a16:creationId xmlns:a16="http://schemas.microsoft.com/office/drawing/2014/main" id="{539F1EAF-5054-FE40-A2AF-1FDD66406328}"/>
              </a:ext>
            </a:extLst>
          </p:cNvPr>
          <p:cNvSpPr/>
          <p:nvPr/>
        </p:nvSpPr>
        <p:spPr>
          <a:xfrm>
            <a:off x="8710152" y="3966443"/>
            <a:ext cx="1392559" cy="1554272"/>
          </a:xfrm>
          <a:prstGeom prst="rect">
            <a:avLst/>
          </a:prstGeom>
        </p:spPr>
        <p:txBody>
          <a:bodyPr wrap="square">
            <a:spAutoFit/>
          </a:bodyPr>
          <a:lstStyle/>
          <a:p>
            <a:r>
              <a:rPr lang="en-US" sz="1500" b="1">
                <a:solidFill>
                  <a:schemeClr val="bg1"/>
                </a:solidFill>
              </a:rPr>
              <a:t>CONSIDER HAVING </a:t>
            </a:r>
            <a:br>
              <a:rPr lang="en-US" sz="1300">
                <a:solidFill>
                  <a:schemeClr val="bg1"/>
                </a:solidFill>
              </a:rPr>
            </a:br>
            <a:r>
              <a:rPr lang="en-US" sz="1300">
                <a:solidFill>
                  <a:schemeClr val="bg1"/>
                </a:solidFill>
              </a:rPr>
              <a:t>an informal visit with your new team over breakfast or lunch</a:t>
            </a:r>
          </a:p>
        </p:txBody>
      </p:sp>
      <p:sp>
        <p:nvSpPr>
          <p:cNvPr id="14" name="Rectangle 13">
            <a:extLst>
              <a:ext uri="{FF2B5EF4-FFF2-40B4-BE49-F238E27FC236}">
                <a16:creationId xmlns:a16="http://schemas.microsoft.com/office/drawing/2014/main" id="{B281B438-1324-CE4B-8EE8-FD7B9B288A2B}"/>
              </a:ext>
            </a:extLst>
          </p:cNvPr>
          <p:cNvSpPr/>
          <p:nvPr/>
        </p:nvSpPr>
        <p:spPr>
          <a:xfrm>
            <a:off x="10409684" y="3966443"/>
            <a:ext cx="1465812" cy="1323439"/>
          </a:xfrm>
          <a:prstGeom prst="rect">
            <a:avLst/>
          </a:prstGeom>
        </p:spPr>
        <p:txBody>
          <a:bodyPr wrap="square">
            <a:spAutoFit/>
          </a:bodyPr>
          <a:lstStyle/>
          <a:p>
            <a:r>
              <a:rPr lang="en-US" sz="1500" b="1">
                <a:solidFill>
                  <a:schemeClr val="bg1"/>
                </a:solidFill>
              </a:rPr>
              <a:t>PREPARE</a:t>
            </a:r>
            <a:r>
              <a:rPr lang="en-US" sz="1300">
                <a:solidFill>
                  <a:schemeClr val="bg1"/>
                </a:solidFill>
              </a:rPr>
              <a:t> </a:t>
            </a:r>
            <a:br>
              <a:rPr lang="en-US" sz="1300">
                <a:solidFill>
                  <a:schemeClr val="bg1"/>
                </a:solidFill>
              </a:rPr>
            </a:br>
            <a:r>
              <a:rPr lang="en-US" sz="1300">
                <a:solidFill>
                  <a:schemeClr val="bg1"/>
                </a:solidFill>
              </a:rPr>
              <a:t>your elevator speech and/or your initial message platform</a:t>
            </a:r>
          </a:p>
        </p:txBody>
      </p:sp>
      <p:sp>
        <p:nvSpPr>
          <p:cNvPr id="15" name="Rectangle 14">
            <a:extLst>
              <a:ext uri="{FF2B5EF4-FFF2-40B4-BE49-F238E27FC236}">
                <a16:creationId xmlns:a16="http://schemas.microsoft.com/office/drawing/2014/main" id="{45103EAB-F302-B247-88FD-21D4E1A66DA0}"/>
              </a:ext>
            </a:extLst>
          </p:cNvPr>
          <p:cNvSpPr/>
          <p:nvPr/>
        </p:nvSpPr>
        <p:spPr>
          <a:xfrm>
            <a:off x="908140" y="3966443"/>
            <a:ext cx="1369785" cy="1754326"/>
          </a:xfrm>
          <a:prstGeom prst="rect">
            <a:avLst/>
          </a:prstGeom>
        </p:spPr>
        <p:txBody>
          <a:bodyPr wrap="square">
            <a:spAutoFit/>
          </a:bodyPr>
          <a:lstStyle/>
          <a:p>
            <a:r>
              <a:rPr lang="en-US" sz="1500" b="1">
                <a:solidFill>
                  <a:schemeClr val="bg1"/>
                </a:solidFill>
              </a:rPr>
              <a:t>CONTINUE TO LEARN </a:t>
            </a:r>
            <a:br>
              <a:rPr lang="en-US" sz="1300">
                <a:solidFill>
                  <a:schemeClr val="bg1"/>
                </a:solidFill>
              </a:rPr>
            </a:br>
            <a:r>
              <a:rPr lang="en-US" sz="1300">
                <a:solidFill>
                  <a:schemeClr val="bg1"/>
                </a:solidFill>
              </a:rPr>
              <a:t>as much as you can about the organization and your team</a:t>
            </a:r>
          </a:p>
        </p:txBody>
      </p:sp>
      <p:pic>
        <p:nvPicPr>
          <p:cNvPr id="17" name="Picture 16">
            <a:extLst>
              <a:ext uri="{FF2B5EF4-FFF2-40B4-BE49-F238E27FC236}">
                <a16:creationId xmlns:a16="http://schemas.microsoft.com/office/drawing/2014/main" id="{3A021239-20BB-384B-B693-63910D02989C}"/>
              </a:ext>
            </a:extLst>
          </p:cNvPr>
          <p:cNvPicPr>
            <a:picLocks noChangeAspect="1"/>
          </p:cNvPicPr>
          <p:nvPr/>
        </p:nvPicPr>
        <p:blipFill>
          <a:blip r:embed="rId3"/>
          <a:stretch>
            <a:fillRect/>
          </a:stretch>
        </p:blipFill>
        <p:spPr>
          <a:xfrm>
            <a:off x="1012954" y="3532249"/>
            <a:ext cx="369332" cy="369332"/>
          </a:xfrm>
          <a:prstGeom prst="rect">
            <a:avLst/>
          </a:prstGeom>
        </p:spPr>
      </p:pic>
      <p:pic>
        <p:nvPicPr>
          <p:cNvPr id="18" name="Picture 17">
            <a:extLst>
              <a:ext uri="{FF2B5EF4-FFF2-40B4-BE49-F238E27FC236}">
                <a16:creationId xmlns:a16="http://schemas.microsoft.com/office/drawing/2014/main" id="{12214975-AFFE-CB4E-A93E-5C631D830436}"/>
              </a:ext>
            </a:extLst>
          </p:cNvPr>
          <p:cNvPicPr>
            <a:picLocks noChangeAspect="1"/>
          </p:cNvPicPr>
          <p:nvPr/>
        </p:nvPicPr>
        <p:blipFill>
          <a:blip r:embed="rId3"/>
          <a:stretch>
            <a:fillRect/>
          </a:stretch>
        </p:blipFill>
        <p:spPr>
          <a:xfrm>
            <a:off x="2555969" y="3532249"/>
            <a:ext cx="369332" cy="369332"/>
          </a:xfrm>
          <a:prstGeom prst="rect">
            <a:avLst/>
          </a:prstGeom>
        </p:spPr>
      </p:pic>
      <p:pic>
        <p:nvPicPr>
          <p:cNvPr id="19" name="Picture 18">
            <a:extLst>
              <a:ext uri="{FF2B5EF4-FFF2-40B4-BE49-F238E27FC236}">
                <a16:creationId xmlns:a16="http://schemas.microsoft.com/office/drawing/2014/main" id="{AFC388CB-EB92-FC4B-B7C4-E445A4940CDD}"/>
              </a:ext>
            </a:extLst>
          </p:cNvPr>
          <p:cNvPicPr>
            <a:picLocks noChangeAspect="1"/>
          </p:cNvPicPr>
          <p:nvPr/>
        </p:nvPicPr>
        <p:blipFill>
          <a:blip r:embed="rId3"/>
          <a:stretch>
            <a:fillRect/>
          </a:stretch>
        </p:blipFill>
        <p:spPr>
          <a:xfrm>
            <a:off x="4996557" y="3532249"/>
            <a:ext cx="369332" cy="369332"/>
          </a:xfrm>
          <a:prstGeom prst="rect">
            <a:avLst/>
          </a:prstGeom>
        </p:spPr>
      </p:pic>
      <p:pic>
        <p:nvPicPr>
          <p:cNvPr id="20" name="Picture 19">
            <a:extLst>
              <a:ext uri="{FF2B5EF4-FFF2-40B4-BE49-F238E27FC236}">
                <a16:creationId xmlns:a16="http://schemas.microsoft.com/office/drawing/2014/main" id="{A406FEDC-2AD3-8645-B8ED-0E09F467124C}"/>
              </a:ext>
            </a:extLst>
          </p:cNvPr>
          <p:cNvPicPr>
            <a:picLocks noChangeAspect="1"/>
          </p:cNvPicPr>
          <p:nvPr/>
        </p:nvPicPr>
        <p:blipFill>
          <a:blip r:embed="rId3"/>
          <a:stretch>
            <a:fillRect/>
          </a:stretch>
        </p:blipFill>
        <p:spPr>
          <a:xfrm>
            <a:off x="6787702" y="3532249"/>
            <a:ext cx="369332" cy="369332"/>
          </a:xfrm>
          <a:prstGeom prst="rect">
            <a:avLst/>
          </a:prstGeom>
        </p:spPr>
      </p:pic>
      <p:pic>
        <p:nvPicPr>
          <p:cNvPr id="21" name="Picture 20">
            <a:extLst>
              <a:ext uri="{FF2B5EF4-FFF2-40B4-BE49-F238E27FC236}">
                <a16:creationId xmlns:a16="http://schemas.microsoft.com/office/drawing/2014/main" id="{47B6EBE9-2B71-DC49-85E5-809091B1F0E5}"/>
              </a:ext>
            </a:extLst>
          </p:cNvPr>
          <p:cNvPicPr>
            <a:picLocks noChangeAspect="1"/>
          </p:cNvPicPr>
          <p:nvPr/>
        </p:nvPicPr>
        <p:blipFill>
          <a:blip r:embed="rId3"/>
          <a:stretch>
            <a:fillRect/>
          </a:stretch>
        </p:blipFill>
        <p:spPr>
          <a:xfrm>
            <a:off x="8773515" y="3532249"/>
            <a:ext cx="369332" cy="369332"/>
          </a:xfrm>
          <a:prstGeom prst="rect">
            <a:avLst/>
          </a:prstGeom>
        </p:spPr>
      </p:pic>
      <p:pic>
        <p:nvPicPr>
          <p:cNvPr id="22" name="Picture 21">
            <a:extLst>
              <a:ext uri="{FF2B5EF4-FFF2-40B4-BE49-F238E27FC236}">
                <a16:creationId xmlns:a16="http://schemas.microsoft.com/office/drawing/2014/main" id="{79B48D85-D1F9-1D4D-BE7E-065395D7C3E9}"/>
              </a:ext>
            </a:extLst>
          </p:cNvPr>
          <p:cNvPicPr>
            <a:picLocks noChangeAspect="1"/>
          </p:cNvPicPr>
          <p:nvPr/>
        </p:nvPicPr>
        <p:blipFill>
          <a:blip r:embed="rId3"/>
          <a:stretch>
            <a:fillRect/>
          </a:stretch>
        </p:blipFill>
        <p:spPr>
          <a:xfrm>
            <a:off x="10479204" y="3532249"/>
            <a:ext cx="369332" cy="369332"/>
          </a:xfrm>
          <a:prstGeom prst="rect">
            <a:avLst/>
          </a:prstGeom>
        </p:spPr>
      </p:pic>
      <p:cxnSp>
        <p:nvCxnSpPr>
          <p:cNvPr id="24" name="Straight Connector 23">
            <a:extLst>
              <a:ext uri="{FF2B5EF4-FFF2-40B4-BE49-F238E27FC236}">
                <a16:creationId xmlns:a16="http://schemas.microsoft.com/office/drawing/2014/main" id="{0AD3F9EB-1ADD-3E4D-BE94-D134A908802F}"/>
              </a:ext>
            </a:extLst>
          </p:cNvPr>
          <p:cNvCxnSpPr/>
          <p:nvPr/>
        </p:nvCxnSpPr>
        <p:spPr>
          <a:xfrm>
            <a:off x="2282487"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5809721-3731-7441-84D1-8680F497E207}"/>
              </a:ext>
            </a:extLst>
          </p:cNvPr>
          <p:cNvCxnSpPr/>
          <p:nvPr/>
        </p:nvCxnSpPr>
        <p:spPr>
          <a:xfrm>
            <a:off x="4731027"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063C2E6-C9E9-9544-B367-B4656064F8FE}"/>
              </a:ext>
            </a:extLst>
          </p:cNvPr>
          <p:cNvCxnSpPr/>
          <p:nvPr/>
        </p:nvCxnSpPr>
        <p:spPr>
          <a:xfrm>
            <a:off x="6561766"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431EF6-C7FA-2D49-9811-F664F6037E5F}"/>
              </a:ext>
            </a:extLst>
          </p:cNvPr>
          <p:cNvCxnSpPr/>
          <p:nvPr/>
        </p:nvCxnSpPr>
        <p:spPr>
          <a:xfrm>
            <a:off x="8555695"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837A230-2C1D-8F41-81D6-D80F1A684B91}"/>
              </a:ext>
            </a:extLst>
          </p:cNvPr>
          <p:cNvCxnSpPr/>
          <p:nvPr/>
        </p:nvCxnSpPr>
        <p:spPr>
          <a:xfrm>
            <a:off x="10240669"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64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1A4C-B8EF-4E26-82D1-D10DE2D0DBD8}"/>
              </a:ext>
            </a:extLst>
          </p:cNvPr>
          <p:cNvSpPr>
            <a:spLocks noGrp="1"/>
          </p:cNvSpPr>
          <p:nvPr>
            <p:ph type="title"/>
          </p:nvPr>
        </p:nvSpPr>
        <p:spPr/>
        <p:txBody>
          <a:bodyPr/>
          <a:lstStyle/>
          <a:p>
            <a:r>
              <a:rPr lang="en-US"/>
              <a:t>Your 100 Day Action Plan </a:t>
            </a:r>
          </a:p>
        </p:txBody>
      </p:sp>
      <p:graphicFrame>
        <p:nvGraphicFramePr>
          <p:cNvPr id="5" name="Table 5">
            <a:extLst>
              <a:ext uri="{FF2B5EF4-FFF2-40B4-BE49-F238E27FC236}">
                <a16:creationId xmlns:a16="http://schemas.microsoft.com/office/drawing/2014/main" id="{A1680357-960A-4475-8DC9-48048CC02084}"/>
              </a:ext>
            </a:extLst>
          </p:cNvPr>
          <p:cNvGraphicFramePr>
            <a:graphicFrameLocks noGrp="1"/>
          </p:cNvGraphicFramePr>
          <p:nvPr>
            <p:ph idx="1"/>
            <p:extLst>
              <p:ext uri="{D42A27DB-BD31-4B8C-83A1-F6EECF244321}">
                <p14:modId xmlns:p14="http://schemas.microsoft.com/office/powerpoint/2010/main" val="3701600647"/>
              </p:ext>
            </p:extLst>
          </p:nvPr>
        </p:nvGraphicFramePr>
        <p:xfrm>
          <a:off x="498829" y="1421737"/>
          <a:ext cx="11256847" cy="4827989"/>
        </p:xfrm>
        <a:graphic>
          <a:graphicData uri="http://schemas.openxmlformats.org/drawingml/2006/table">
            <a:tbl>
              <a:tblPr firstRow="1" bandRow="1">
                <a:tableStyleId>{5C22544A-7EE6-4342-B048-85BDC9FD1C3A}</a:tableStyleId>
              </a:tblPr>
              <a:tblGrid>
                <a:gridCol w="5114792">
                  <a:extLst>
                    <a:ext uri="{9D8B030D-6E8A-4147-A177-3AD203B41FA5}">
                      <a16:colId xmlns:a16="http://schemas.microsoft.com/office/drawing/2014/main" val="2705331289"/>
                    </a:ext>
                  </a:extLst>
                </a:gridCol>
                <a:gridCol w="2753313">
                  <a:extLst>
                    <a:ext uri="{9D8B030D-6E8A-4147-A177-3AD203B41FA5}">
                      <a16:colId xmlns:a16="http://schemas.microsoft.com/office/drawing/2014/main" val="2698249361"/>
                    </a:ext>
                  </a:extLst>
                </a:gridCol>
                <a:gridCol w="3388742">
                  <a:extLst>
                    <a:ext uri="{9D8B030D-6E8A-4147-A177-3AD203B41FA5}">
                      <a16:colId xmlns:a16="http://schemas.microsoft.com/office/drawing/2014/main" val="2189154717"/>
                    </a:ext>
                  </a:extLst>
                </a:gridCol>
              </a:tblGrid>
              <a:tr h="431387">
                <a:tc>
                  <a:txBody>
                    <a:bodyPr/>
                    <a:lstStyle/>
                    <a:p>
                      <a:pPr algn="ctr"/>
                      <a:r>
                        <a:rPr lang="en-US"/>
                        <a:t>Month 1</a:t>
                      </a:r>
                    </a:p>
                  </a:txBody>
                  <a:tcPr anchor="ctr">
                    <a:solidFill>
                      <a:srgbClr val="1D45B9"/>
                    </a:solidFill>
                  </a:tcPr>
                </a:tc>
                <a:tc>
                  <a:txBody>
                    <a:bodyPr/>
                    <a:lstStyle/>
                    <a:p>
                      <a:pPr algn="ctr"/>
                      <a:r>
                        <a:rPr lang="en-US"/>
                        <a:t>Month 2</a:t>
                      </a:r>
                    </a:p>
                  </a:txBody>
                  <a:tcPr anchor="ctr">
                    <a:solidFill>
                      <a:srgbClr val="1D45B9"/>
                    </a:solidFill>
                  </a:tcPr>
                </a:tc>
                <a:tc>
                  <a:txBody>
                    <a:bodyPr/>
                    <a:lstStyle/>
                    <a:p>
                      <a:pPr algn="ctr"/>
                      <a:r>
                        <a:rPr lang="en-US"/>
                        <a:t>Month 3</a:t>
                      </a:r>
                    </a:p>
                  </a:txBody>
                  <a:tcPr anchor="ctr">
                    <a:solidFill>
                      <a:srgbClr val="1D45B9"/>
                    </a:solidFill>
                  </a:tcPr>
                </a:tc>
                <a:extLst>
                  <a:ext uri="{0D108BD9-81ED-4DB2-BD59-A6C34878D82A}">
                    <a16:rowId xmlns:a16="http://schemas.microsoft.com/office/drawing/2014/main" val="1148181451"/>
                  </a:ext>
                </a:extLst>
              </a:tr>
              <a:tr h="4396602">
                <a:tc>
                  <a:txBody>
                    <a:bodyPr/>
                    <a:lstStyle/>
                    <a:p>
                      <a:pPr marL="228600" indent="-228600">
                        <a:spcAft>
                          <a:spcPts val="1200"/>
                        </a:spcAft>
                        <a:buFont typeface="Arial" panose="020B0604020202020204" pitchFamily="34" charset="0"/>
                        <a:buChar char="•"/>
                        <a:tabLst/>
                      </a:pPr>
                      <a:r>
                        <a:rPr lang="en-US" sz="1100"/>
                        <a:t>Create a list for your Listening plans, outlining who all you need to meet with to hear perspectives, observe, and tap for insights: set up meetings with key stakeholders (including senior leaders, peers, direct reports, and skip-level reports/teams); if you don’t yet know their names, list their roles to prompt you to then find out the right point of contact</a:t>
                      </a:r>
                    </a:p>
                    <a:p>
                      <a:pPr marL="228600" indent="-228600">
                        <a:spcAft>
                          <a:spcPts val="1200"/>
                        </a:spcAft>
                        <a:buFont typeface="Arial" panose="020B0604020202020204" pitchFamily="34" charset="0"/>
                        <a:buChar char="•"/>
                        <a:tabLst/>
                      </a:pPr>
                      <a:r>
                        <a:rPr lang="en-US" sz="1100"/>
                        <a:t>Begin your listening “tour;” reinforce that you’re hearing what people are saying and make a point to circle back with anyone who asked a question that you couldn’t answer in the moment</a:t>
                      </a:r>
                    </a:p>
                    <a:p>
                      <a:pPr marL="228600" indent="-228600">
                        <a:spcAft>
                          <a:spcPts val="1200"/>
                        </a:spcAft>
                        <a:buFont typeface="Arial" panose="020B0604020202020204" pitchFamily="34" charset="0"/>
                        <a:buChar char="•"/>
                        <a:tabLst/>
                      </a:pPr>
                      <a:r>
                        <a:rPr lang="en-US" sz="1100"/>
                        <a:t>Connect with Communications and HR partners to understand company culture and how communication happens</a:t>
                      </a:r>
                    </a:p>
                    <a:p>
                      <a:pPr marL="228600" indent="-228600">
                        <a:spcAft>
                          <a:spcPts val="1200"/>
                        </a:spcAft>
                        <a:buFont typeface="Arial" panose="020B0604020202020204" pitchFamily="34" charset="0"/>
                        <a:buChar char="•"/>
                        <a:tabLst/>
                      </a:pPr>
                      <a:r>
                        <a:rPr lang="en-US" sz="1100"/>
                        <a:t>Set the stage with your team and stakeholders with what to expect these first days and weeks, including what to continue to focus on and do</a:t>
                      </a:r>
                    </a:p>
                    <a:p>
                      <a:pPr marL="228600" indent="-228600">
                        <a:spcAft>
                          <a:spcPts val="1200"/>
                        </a:spcAft>
                        <a:buFont typeface="Arial" panose="020B0604020202020204" pitchFamily="34" charset="0"/>
                        <a:buChar char="•"/>
                        <a:tabLst/>
                      </a:pPr>
                      <a:r>
                        <a:rPr lang="en-US" sz="1100"/>
                        <a:t>Identify key contributors and any key people who are flight risks on your team and engage with them, including conducting stay interviews</a:t>
                      </a:r>
                    </a:p>
                    <a:p>
                      <a:pPr marL="228600" indent="-228600">
                        <a:spcAft>
                          <a:spcPts val="1200"/>
                        </a:spcAft>
                        <a:buFont typeface="Arial" panose="020B0604020202020204" pitchFamily="34" charset="0"/>
                        <a:buChar char="•"/>
                        <a:tabLst/>
                      </a:pPr>
                      <a:r>
                        <a:rPr lang="en-US" sz="1100"/>
                        <a:t>Actively participate in company onboarding so you experience what others also experience</a:t>
                      </a:r>
                    </a:p>
                  </a:txBody>
                  <a:tcPr marL="137160" marR="182880" marT="182880">
                    <a:solidFill>
                      <a:schemeClr val="bg1">
                        <a:lumMod val="85000"/>
                      </a:schemeClr>
                    </a:solidFill>
                  </a:tcPr>
                </a:tc>
                <a:tc>
                  <a:txBody>
                    <a:bodyPr/>
                    <a:lstStyle/>
                    <a:p>
                      <a:pPr marL="228600" indent="-228600">
                        <a:spcAft>
                          <a:spcPts val="1200"/>
                        </a:spcAft>
                        <a:buFont typeface="Arial" panose="020B0604020202020204" pitchFamily="34" charset="0"/>
                        <a:buChar char="•"/>
                        <a:tabLst/>
                      </a:pPr>
                      <a:r>
                        <a:rPr lang="en-US" sz="1100"/>
                        <a:t>Continue listening tour</a:t>
                      </a:r>
                    </a:p>
                    <a:p>
                      <a:pPr marL="228600" indent="-228600">
                        <a:spcAft>
                          <a:spcPts val="1200"/>
                        </a:spcAft>
                        <a:buFont typeface="Arial" panose="020B0604020202020204" pitchFamily="34" charset="0"/>
                        <a:buChar char="•"/>
                        <a:tabLst/>
                      </a:pPr>
                      <a:r>
                        <a:rPr lang="en-US" sz="1100"/>
                        <a:t>Work with team members to codify strategy; involve people representing a cross section of organization whenever possible</a:t>
                      </a:r>
                    </a:p>
                    <a:p>
                      <a:pPr marL="228600" indent="-228600">
                        <a:spcAft>
                          <a:spcPts val="1200"/>
                        </a:spcAft>
                        <a:buFont typeface="Arial" panose="020B0604020202020204" pitchFamily="34" charset="0"/>
                        <a:buChar char="•"/>
                        <a:tabLst/>
                      </a:pPr>
                      <a:r>
                        <a:rPr lang="en-US" sz="1100"/>
                        <a:t>Identify communication channels you’ll regularly use to share updates on what you’re hearing, doing, and thinking in advance of the formal launch of your communications plan</a:t>
                      </a:r>
                    </a:p>
                  </a:txBody>
                  <a:tcPr marL="137160" marR="182880" marT="182880">
                    <a:solidFill>
                      <a:schemeClr val="bg1">
                        <a:lumMod val="95000"/>
                      </a:schemeClr>
                    </a:solidFill>
                  </a:tcPr>
                </a:tc>
                <a:tc>
                  <a:txBody>
                    <a:bodyPr/>
                    <a:lstStyle/>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Continue listening tour</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Finalize your strategy and plan and socialize with key stakeholders for alignment  </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Develop communication plan for playback of listening and to share strategy going forward</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Refresh key messages and leader platform</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Implement communication plan</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Continue steady cadence of employee listening and update/amend plan and messages in real time based on new, viable insights that come from listening and any key changes within the business or your work environment</a:t>
                      </a:r>
                    </a:p>
                  </a:txBody>
                  <a:tcPr marL="137160" marR="182880" marT="182880">
                    <a:solidFill>
                      <a:schemeClr val="bg1">
                        <a:lumMod val="85000"/>
                      </a:schemeClr>
                    </a:solidFill>
                  </a:tcPr>
                </a:tc>
                <a:extLst>
                  <a:ext uri="{0D108BD9-81ED-4DB2-BD59-A6C34878D82A}">
                    <a16:rowId xmlns:a16="http://schemas.microsoft.com/office/drawing/2014/main" val="2373912974"/>
                  </a:ext>
                </a:extLst>
              </a:tr>
            </a:tbl>
          </a:graphicData>
        </a:graphic>
      </p:graphicFrame>
      <p:sp>
        <p:nvSpPr>
          <p:cNvPr id="4" name="Slide Number Placeholder 3">
            <a:extLst>
              <a:ext uri="{FF2B5EF4-FFF2-40B4-BE49-F238E27FC236}">
                <a16:creationId xmlns:a16="http://schemas.microsoft.com/office/drawing/2014/main" id="{4BF2D43F-612B-4EB7-AD15-35D033844585}"/>
              </a:ext>
            </a:extLst>
          </p:cNvPr>
          <p:cNvSpPr>
            <a:spLocks noGrp="1"/>
          </p:cNvSpPr>
          <p:nvPr>
            <p:ph type="sldNum" sz="quarter" idx="12"/>
          </p:nvPr>
        </p:nvSpPr>
        <p:spPr/>
        <p:txBody>
          <a:bodyPr/>
          <a:lstStyle/>
          <a:p>
            <a:fld id="{899C8764-7D4C-9643-B886-47E7CE8D6C0F}" type="slidenum">
              <a:rPr lang="en-US" smtClean="0"/>
              <a:t>17</a:t>
            </a:fld>
            <a:endParaRPr lang="en-US"/>
          </a:p>
        </p:txBody>
      </p:sp>
    </p:spTree>
    <p:extLst>
      <p:ext uri="{BB962C8B-B14F-4D97-AF65-F5344CB8AC3E}">
        <p14:creationId xmlns:p14="http://schemas.microsoft.com/office/powerpoint/2010/main" val="18356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pointing at a board&#10;&#10;AI-generated content may be incorrect.">
            <a:extLst>
              <a:ext uri="{FF2B5EF4-FFF2-40B4-BE49-F238E27FC236}">
                <a16:creationId xmlns:a16="http://schemas.microsoft.com/office/drawing/2014/main" id="{4FD814A7-FFB0-0C4F-3A2C-798C6542D997}"/>
              </a:ext>
            </a:extLst>
          </p:cNvPr>
          <p:cNvPicPr>
            <a:picLocks noChangeAspect="1"/>
          </p:cNvPicPr>
          <p:nvPr/>
        </p:nvPicPr>
        <p:blipFill>
          <a:blip r:embed="rId2"/>
          <a:srcRect t="11002" b="33649"/>
          <a:stretch/>
        </p:blipFill>
        <p:spPr>
          <a:xfrm>
            <a:off x="4705" y="0"/>
            <a:ext cx="12192000" cy="3681198"/>
          </a:xfrm>
          <a:prstGeom prst="rect">
            <a:avLst/>
          </a:prstGeom>
        </p:spPr>
      </p:pic>
      <p:sp>
        <p:nvSpPr>
          <p:cNvPr id="25" name="Rectangle 24">
            <a:extLst>
              <a:ext uri="{FF2B5EF4-FFF2-40B4-BE49-F238E27FC236}">
                <a16:creationId xmlns:a16="http://schemas.microsoft.com/office/drawing/2014/main" id="{EB4F7CA7-40E7-FD48-9937-F5640CE4EFD1}"/>
              </a:ext>
            </a:extLst>
          </p:cNvPr>
          <p:cNvSpPr/>
          <p:nvPr/>
        </p:nvSpPr>
        <p:spPr>
          <a:xfrm>
            <a:off x="-4705" y="1259626"/>
            <a:ext cx="12192000" cy="2420114"/>
          </a:xfrm>
          <a:prstGeom prst="rect">
            <a:avLst/>
          </a:prstGeom>
          <a:gradFill flip="none" rotWithShape="1">
            <a:gsLst>
              <a:gs pos="0">
                <a:schemeClr val="tx1">
                  <a:alpha val="36000"/>
                </a:schemeClr>
              </a:gs>
              <a:gs pos="94000">
                <a:schemeClr val="tx1">
                  <a:alpha val="34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B74238-266B-E14F-B5A9-47E6E9977F66}"/>
              </a:ext>
            </a:extLst>
          </p:cNvPr>
          <p:cNvSpPr/>
          <p:nvPr/>
        </p:nvSpPr>
        <p:spPr>
          <a:xfrm>
            <a:off x="431356" y="2390058"/>
            <a:ext cx="4286708" cy="395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55C906CA-6F94-2D45-AE7E-7FA1B2D017B1}"/>
              </a:ext>
            </a:extLst>
          </p:cNvPr>
          <p:cNvSpPr txBox="1">
            <a:spLocks/>
          </p:cNvSpPr>
          <p:nvPr/>
        </p:nvSpPr>
        <p:spPr>
          <a:xfrm>
            <a:off x="684622" y="2619048"/>
            <a:ext cx="3795938" cy="380671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spcAft>
                <a:spcPts val="0"/>
              </a:spcAft>
              <a:buNone/>
            </a:pPr>
            <a:r>
              <a:rPr lang="en-US" sz="1500">
                <a:latin typeface="Century Gothic"/>
                <a:ea typeface="Calibri" panose="020F0502020204030204" pitchFamily="34" charset="0"/>
              </a:rPr>
              <a:t>As the search for a new CEO of a global consumer packaged goods organization neared completion, all eyes were on the Communications team to lead the way in introducing the new leader and establishing a new era for the company. Having been burned in the past with unexpected flare ups when communicating big news, they called in The Grossman Group so that communications scenarios were well prepared and went smoothly.</a:t>
            </a:r>
          </a:p>
        </p:txBody>
      </p:sp>
      <p:pic>
        <p:nvPicPr>
          <p:cNvPr id="6" name="Picture 5">
            <a:extLst>
              <a:ext uri="{FF2B5EF4-FFF2-40B4-BE49-F238E27FC236}">
                <a16:creationId xmlns:a16="http://schemas.microsoft.com/office/drawing/2014/main" id="{E1C0F423-90D8-6B49-8CF7-6A6305F0113E}"/>
              </a:ext>
            </a:extLst>
          </p:cNvPr>
          <p:cNvPicPr>
            <a:picLocks noChangeAspect="1"/>
          </p:cNvPicPr>
          <p:nvPr/>
        </p:nvPicPr>
        <p:blipFill rotWithShape="1">
          <a:blip r:embed="rId3"/>
          <a:srcRect t="58601" b="21444"/>
          <a:stretch/>
        </p:blipFill>
        <p:spPr>
          <a:xfrm flipH="1">
            <a:off x="-4709" y="0"/>
            <a:ext cx="12191998" cy="1374772"/>
          </a:xfrm>
          <a:prstGeom prst="rect">
            <a:avLst/>
          </a:prstGeom>
        </p:spPr>
      </p:pic>
      <p:sp>
        <p:nvSpPr>
          <p:cNvPr id="7" name="Title 3">
            <a:extLst>
              <a:ext uri="{FF2B5EF4-FFF2-40B4-BE49-F238E27FC236}">
                <a16:creationId xmlns:a16="http://schemas.microsoft.com/office/drawing/2014/main" id="{8BECA538-AB6C-2246-A628-DD953788706B}"/>
              </a:ext>
            </a:extLst>
          </p:cNvPr>
          <p:cNvSpPr txBox="1">
            <a:spLocks/>
          </p:cNvSpPr>
          <p:nvPr/>
        </p:nvSpPr>
        <p:spPr>
          <a:xfrm>
            <a:off x="434397" y="285983"/>
            <a:ext cx="8438090" cy="890140"/>
          </a:xfrm>
          <a:prstGeom prst="rect">
            <a:avLst/>
          </a:prstGeom>
          <a:noFill/>
          <a:ln>
            <a:noFill/>
          </a:ln>
        </p:spPr>
        <p:txBody>
          <a:bodyPr vert="horz" lIns="274320" tIns="274320" rIns="91440" bIns="274320" rtlCol="0" anchor="ctr">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400">
                <a:solidFill>
                  <a:schemeClr val="bg1"/>
                </a:solidFill>
                <a:latin typeface="Century Gothic" panose="020B0502020202020204" pitchFamily="34" charset="0"/>
              </a:rPr>
              <a:t>RECIPE FOR SUCCESS</a:t>
            </a:r>
          </a:p>
        </p:txBody>
      </p:sp>
      <p:grpSp>
        <p:nvGrpSpPr>
          <p:cNvPr id="8" name="Group 7">
            <a:extLst>
              <a:ext uri="{FF2B5EF4-FFF2-40B4-BE49-F238E27FC236}">
                <a16:creationId xmlns:a16="http://schemas.microsoft.com/office/drawing/2014/main" id="{8FBB4BD5-96A8-3E45-B7D9-F8E6CE9033A6}"/>
              </a:ext>
            </a:extLst>
          </p:cNvPr>
          <p:cNvGrpSpPr/>
          <p:nvPr/>
        </p:nvGrpSpPr>
        <p:grpSpPr>
          <a:xfrm>
            <a:off x="-4709" y="0"/>
            <a:ext cx="417797" cy="1374771"/>
            <a:chOff x="0" y="0"/>
            <a:chExt cx="417797" cy="1374771"/>
          </a:xfrm>
        </p:grpSpPr>
        <p:sp>
          <p:nvSpPr>
            <p:cNvPr id="9" name="Rectangle 8">
              <a:extLst>
                <a:ext uri="{FF2B5EF4-FFF2-40B4-BE49-F238E27FC236}">
                  <a16:creationId xmlns:a16="http://schemas.microsoft.com/office/drawing/2014/main" id="{50509998-CF17-6746-B814-ABC196F77911}"/>
                </a:ext>
              </a:extLst>
            </p:cNvPr>
            <p:cNvSpPr/>
            <p:nvPr/>
          </p:nvSpPr>
          <p:spPr>
            <a:xfrm>
              <a:off x="0" y="0"/>
              <a:ext cx="417797" cy="137477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pic>
          <p:nvPicPr>
            <p:cNvPr id="10" name="Picture 9">
              <a:extLst>
                <a:ext uri="{FF2B5EF4-FFF2-40B4-BE49-F238E27FC236}">
                  <a16:creationId xmlns:a16="http://schemas.microsoft.com/office/drawing/2014/main" id="{9A23237B-B4F6-8047-895D-097899158D89}"/>
                </a:ext>
              </a:extLst>
            </p:cNvPr>
            <p:cNvPicPr>
              <a:picLocks noChangeAspect="1"/>
            </p:cNvPicPr>
            <p:nvPr/>
          </p:nvPicPr>
          <p:blipFill>
            <a:blip r:embed="rId4"/>
            <a:stretch>
              <a:fillRect/>
            </a:stretch>
          </p:blipFill>
          <p:spPr>
            <a:xfrm rot="5400000">
              <a:off x="-275115" y="601533"/>
              <a:ext cx="944384" cy="171706"/>
            </a:xfrm>
            <a:prstGeom prst="rect">
              <a:avLst/>
            </a:prstGeom>
          </p:spPr>
        </p:pic>
      </p:grpSp>
      <p:sp>
        <p:nvSpPr>
          <p:cNvPr id="3" name="Slide Number Placeholder 2">
            <a:extLst>
              <a:ext uri="{FF2B5EF4-FFF2-40B4-BE49-F238E27FC236}">
                <a16:creationId xmlns:a16="http://schemas.microsoft.com/office/drawing/2014/main" id="{59DCE7C2-9704-4328-88B8-EA72261F037F}"/>
              </a:ext>
            </a:extLst>
          </p:cNvPr>
          <p:cNvSpPr>
            <a:spLocks noGrp="1"/>
          </p:cNvSpPr>
          <p:nvPr>
            <p:ph type="sldNum" sz="quarter" idx="10"/>
          </p:nvPr>
        </p:nvSpPr>
        <p:spPr/>
        <p:txBody>
          <a:bodyPr/>
          <a:lstStyle/>
          <a:p>
            <a:fld id="{899C8764-7D4C-9643-B886-47E7CE8D6C0F}" type="slidenum">
              <a:rPr lang="en-US" smtClean="0"/>
              <a:pPr/>
              <a:t>18</a:t>
            </a:fld>
            <a:endParaRPr lang="en-US"/>
          </a:p>
        </p:txBody>
      </p:sp>
      <p:sp>
        <p:nvSpPr>
          <p:cNvPr id="5" name="TextBox 4">
            <a:extLst>
              <a:ext uri="{FF2B5EF4-FFF2-40B4-BE49-F238E27FC236}">
                <a16:creationId xmlns:a16="http://schemas.microsoft.com/office/drawing/2014/main" id="{D5FF4966-0B82-44E8-B1F5-07D54D9C4BD9}"/>
              </a:ext>
            </a:extLst>
          </p:cNvPr>
          <p:cNvSpPr txBox="1"/>
          <p:nvPr/>
        </p:nvSpPr>
        <p:spPr>
          <a:xfrm>
            <a:off x="5440606" y="5935986"/>
            <a:ext cx="2440035" cy="464838"/>
          </a:xfrm>
          <a:prstGeom prst="rect">
            <a:avLst/>
          </a:prstGeom>
          <a:noFill/>
        </p:spPr>
        <p:txBody>
          <a:bodyPr wrap="square" rtlCol="0">
            <a:noAutofit/>
          </a:bodyPr>
          <a:lstStyle/>
          <a:p>
            <a:pPr marL="0" marR="0">
              <a:spcBef>
                <a:spcPts val="0"/>
              </a:spcBef>
              <a:spcAft>
                <a:spcPts val="0"/>
              </a:spcAft>
            </a:pPr>
            <a:r>
              <a:rPr lang="en-US" sz="1000">
                <a:effectLst/>
                <a:latin typeface="Century Gothic" panose="020B0502020202020204" pitchFamily="34" charset="0"/>
                <a:ea typeface="Times New Roman" panose="02020603050405020304" pitchFamily="18" charset="0"/>
              </a:rPr>
              <a:t>CEO announcement was executed </a:t>
            </a:r>
            <a:r>
              <a:rPr lang="en-US" sz="1500" b="1">
                <a:effectLst/>
                <a:latin typeface="Century Gothic" panose="020B0502020202020204" pitchFamily="34" charset="0"/>
                <a:ea typeface="Times New Roman" panose="02020603050405020304" pitchFamily="18" charset="0"/>
              </a:rPr>
              <a:t>FLAWLESSLY</a:t>
            </a:r>
            <a:endParaRPr lang="en-US" sz="1000">
              <a:latin typeface="Century Gothic" panose="020B0502020202020204" pitchFamily="34" charset="0"/>
            </a:endParaRPr>
          </a:p>
        </p:txBody>
      </p:sp>
      <p:sp>
        <p:nvSpPr>
          <p:cNvPr id="16" name="TextBox 15">
            <a:extLst>
              <a:ext uri="{FF2B5EF4-FFF2-40B4-BE49-F238E27FC236}">
                <a16:creationId xmlns:a16="http://schemas.microsoft.com/office/drawing/2014/main" id="{F52E0104-F828-FE46-A77B-0BFABCE77C10}"/>
              </a:ext>
            </a:extLst>
          </p:cNvPr>
          <p:cNvSpPr txBox="1"/>
          <p:nvPr/>
        </p:nvSpPr>
        <p:spPr>
          <a:xfrm>
            <a:off x="4712632" y="3873549"/>
            <a:ext cx="7180110" cy="1875281"/>
          </a:xfrm>
          <a:prstGeom prst="rect">
            <a:avLst/>
          </a:prstGeom>
          <a:noFill/>
        </p:spPr>
        <p:txBody>
          <a:bodyPr wrap="square" rtlCol="0">
            <a:noAutofit/>
          </a:bodyPr>
          <a:lstStyle/>
          <a:p>
            <a:pPr marL="0" marR="0">
              <a:spcBef>
                <a:spcPts val="0"/>
              </a:spcBef>
              <a:spcAft>
                <a:spcPts val="600"/>
              </a:spcAft>
            </a:pPr>
            <a:r>
              <a:rPr lang="en-US" sz="1000" dirty="0">
                <a:effectLst/>
                <a:latin typeface="Century Gothic" panose="020B0502020202020204" pitchFamily="34" charset="0"/>
                <a:ea typeface="Calibri" panose="020F0502020204030204" pitchFamily="34" charset="0"/>
              </a:rPr>
              <a:t>The Grossman Group:</a:t>
            </a:r>
          </a:p>
          <a:p>
            <a:pPr marL="171450" marR="0" lvl="0" indent="-171450">
              <a:spcBef>
                <a:spcPts val="0"/>
              </a:spcBef>
              <a:spcAft>
                <a:spcPts val="600"/>
              </a:spcAft>
              <a:buFont typeface="Arial" panose="020B0604020202020204" pitchFamily="34" charset="0"/>
              <a:buChar char="•"/>
            </a:pPr>
            <a:r>
              <a:rPr lang="en-US" sz="1000" b="1" dirty="0">
                <a:effectLst/>
                <a:latin typeface="Century Gothic" panose="020B0502020202020204" pitchFamily="34" charset="0"/>
                <a:ea typeface="Times New Roman" panose="02020603050405020304" pitchFamily="18" charset="0"/>
              </a:rPr>
              <a:t>Prepared announcement plans and materials </a:t>
            </a:r>
            <a:r>
              <a:rPr lang="en-US" sz="1000" dirty="0">
                <a:effectLst/>
                <a:latin typeface="Century Gothic" panose="020B0502020202020204" pitchFamily="34" charset="0"/>
                <a:ea typeface="Times New Roman" panose="02020603050405020304" pitchFamily="18" charset="0"/>
              </a:rPr>
              <a:t>to be ready with same-day announcements reaching key internal and external audiences</a:t>
            </a:r>
            <a:endParaRPr lang="en-US" sz="1000" dirty="0">
              <a:effectLst/>
              <a:latin typeface="Century Gothic" panose="020B0502020202020204" pitchFamily="34" charset="0"/>
              <a:ea typeface="Calibri" panose="020F0502020204030204" pitchFamily="34" charset="0"/>
            </a:endParaRPr>
          </a:p>
          <a:p>
            <a:pPr marL="171450" marR="0" lvl="0" indent="-171450">
              <a:spcBef>
                <a:spcPts val="0"/>
              </a:spcBef>
              <a:spcAft>
                <a:spcPts val="600"/>
              </a:spcAft>
              <a:buFont typeface="Arial" panose="020B0604020202020204" pitchFamily="34" charset="0"/>
              <a:buChar char="•"/>
            </a:pPr>
            <a:r>
              <a:rPr lang="en-US" sz="1000" b="1" dirty="0">
                <a:effectLst/>
                <a:latin typeface="Century Gothic" panose="020B0502020202020204" pitchFamily="34" charset="0"/>
                <a:ea typeface="Times New Roman" panose="02020603050405020304" pitchFamily="18" charset="0"/>
              </a:rPr>
              <a:t>Leveraged the “gap” period </a:t>
            </a:r>
            <a:r>
              <a:rPr lang="en-US" sz="1000" dirty="0">
                <a:effectLst/>
                <a:latin typeface="Century Gothic" panose="020B0502020202020204" pitchFamily="34" charset="0"/>
                <a:ea typeface="Times New Roman" panose="02020603050405020304" pitchFamily="18" charset="0"/>
              </a:rPr>
              <a:t>between the CEO announcement and start date to prepare his communications, including developing his leadership platform, visibility and communication plan and acclimating him to the </a:t>
            </a:r>
            <a:r>
              <a:rPr lang="en-US" sz="1000" dirty="0">
                <a:latin typeface="Century Gothic" panose="020B0502020202020204" pitchFamily="34" charset="0"/>
                <a:ea typeface="Times New Roman" panose="02020603050405020304" pitchFamily="18" charset="0"/>
              </a:rPr>
              <a:t>employee </a:t>
            </a:r>
            <a:r>
              <a:rPr lang="en-US" sz="1000" dirty="0">
                <a:effectLst/>
                <a:latin typeface="Century Gothic" panose="020B0502020202020204" pitchFamily="34" charset="0"/>
                <a:ea typeface="Times New Roman" panose="02020603050405020304" pitchFamily="18" charset="0"/>
              </a:rPr>
              <a:t>environment so employees could quickly get to know him and what he’s about</a:t>
            </a:r>
            <a:endParaRPr lang="en-US" sz="1000" dirty="0">
              <a:effectLst/>
              <a:latin typeface="Century Gothic" panose="020B0502020202020204" pitchFamily="34" charset="0"/>
              <a:ea typeface="Calibri" panose="020F0502020204030204" pitchFamily="34" charset="0"/>
            </a:endParaRPr>
          </a:p>
          <a:p>
            <a:pPr marL="171450" marR="0" lvl="0" indent="-171450">
              <a:spcBef>
                <a:spcPts val="0"/>
              </a:spcBef>
              <a:spcAft>
                <a:spcPts val="600"/>
              </a:spcAft>
              <a:buFont typeface="Arial" panose="020B0604020202020204" pitchFamily="34" charset="0"/>
              <a:buChar char="•"/>
            </a:pPr>
            <a:r>
              <a:rPr lang="en-US" sz="1000" b="1" dirty="0">
                <a:effectLst/>
                <a:latin typeface="Century Gothic" panose="020B0502020202020204" pitchFamily="34" charset="0"/>
                <a:ea typeface="Times New Roman" panose="02020603050405020304" pitchFamily="18" charset="0"/>
              </a:rPr>
              <a:t>Developed leader tools </a:t>
            </a:r>
            <a:r>
              <a:rPr lang="en-US" sz="1000" dirty="0">
                <a:effectLst/>
                <a:latin typeface="Century Gothic" panose="020B0502020202020204" pitchFamily="34" charset="0"/>
                <a:ea typeface="Times New Roman" panose="02020603050405020304" pitchFamily="18" charset="0"/>
              </a:rPr>
              <a:t>and communications to connect employees to the new CEO’s vision and strategy</a:t>
            </a:r>
            <a:endParaRPr lang="en-US" sz="1000" dirty="0">
              <a:effectLst/>
              <a:latin typeface="Century Gothic" panose="020B0502020202020204" pitchFamily="34" charset="0"/>
              <a:ea typeface="Calibri" panose="020F0502020204030204" pitchFamily="34" charset="0"/>
            </a:endParaRPr>
          </a:p>
          <a:p>
            <a:pPr marL="171450" marR="0" lvl="0" indent="-171450">
              <a:spcBef>
                <a:spcPts val="0"/>
              </a:spcBef>
              <a:spcAft>
                <a:spcPts val="600"/>
              </a:spcAft>
              <a:buFont typeface="Arial" panose="020B0604020202020204" pitchFamily="34" charset="0"/>
              <a:buChar char="•"/>
            </a:pPr>
            <a:r>
              <a:rPr lang="en-US" sz="1000" b="1" dirty="0">
                <a:effectLst/>
                <a:latin typeface="Century Gothic" panose="020B0502020202020204" pitchFamily="34" charset="0"/>
                <a:ea typeface="Times New Roman" panose="02020603050405020304" pitchFamily="18" charset="0"/>
              </a:rPr>
              <a:t>Worked with executives on the ELT</a:t>
            </a:r>
            <a:r>
              <a:rPr lang="en-US" sz="1000" dirty="0">
                <a:effectLst/>
                <a:latin typeface="Century Gothic" panose="020B0502020202020204" pitchFamily="34" charset="0"/>
                <a:ea typeface="Times New Roman" panose="02020603050405020304" pitchFamily="18" charset="0"/>
              </a:rPr>
              <a:t> to communicate key business unit changes and </a:t>
            </a:r>
            <a:r>
              <a:rPr lang="en-US" sz="1000" dirty="0">
                <a:latin typeface="Century Gothic" panose="020B0502020202020204" pitchFamily="34" charset="0"/>
                <a:ea typeface="Times New Roman" panose="02020603050405020304" pitchFamily="18" charset="0"/>
              </a:rPr>
              <a:t>plans as the strategy evolved under new leadership</a:t>
            </a:r>
            <a:endParaRPr lang="en-US" sz="1000" dirty="0">
              <a:effectLst/>
              <a:latin typeface="Century Gothic" panose="020B0502020202020204" pitchFamily="34" charset="0"/>
              <a:ea typeface="Calibri" panose="020F0502020204030204" pitchFamily="34" charset="0"/>
            </a:endParaRPr>
          </a:p>
        </p:txBody>
      </p:sp>
      <p:pic>
        <p:nvPicPr>
          <p:cNvPr id="18" name="Picture 17">
            <a:extLst>
              <a:ext uri="{FF2B5EF4-FFF2-40B4-BE49-F238E27FC236}">
                <a16:creationId xmlns:a16="http://schemas.microsoft.com/office/drawing/2014/main" id="{98D3F6C6-F230-D14D-A4FE-7638910247A2}"/>
              </a:ext>
            </a:extLst>
          </p:cNvPr>
          <p:cNvPicPr>
            <a:picLocks noChangeAspect="1"/>
          </p:cNvPicPr>
          <p:nvPr/>
        </p:nvPicPr>
        <p:blipFill>
          <a:blip r:embed="rId5"/>
          <a:stretch>
            <a:fillRect/>
          </a:stretch>
        </p:blipFill>
        <p:spPr>
          <a:xfrm>
            <a:off x="5136171" y="5999782"/>
            <a:ext cx="304435" cy="304435"/>
          </a:xfrm>
          <a:prstGeom prst="rect">
            <a:avLst/>
          </a:prstGeom>
        </p:spPr>
      </p:pic>
      <p:sp>
        <p:nvSpPr>
          <p:cNvPr id="20" name="TextBox 19">
            <a:extLst>
              <a:ext uri="{FF2B5EF4-FFF2-40B4-BE49-F238E27FC236}">
                <a16:creationId xmlns:a16="http://schemas.microsoft.com/office/drawing/2014/main" id="{98D4F853-0A1E-5946-9636-4D73AB2D487F}"/>
              </a:ext>
            </a:extLst>
          </p:cNvPr>
          <p:cNvSpPr txBox="1"/>
          <p:nvPr/>
        </p:nvSpPr>
        <p:spPr>
          <a:xfrm>
            <a:off x="8462728" y="5935986"/>
            <a:ext cx="2440035" cy="464838"/>
          </a:xfrm>
          <a:prstGeom prst="rect">
            <a:avLst/>
          </a:prstGeom>
          <a:noFill/>
        </p:spPr>
        <p:txBody>
          <a:bodyPr wrap="square" rtlCol="0">
            <a:noAutofit/>
          </a:bodyPr>
          <a:lstStyle/>
          <a:p>
            <a:pPr marL="0" marR="0">
              <a:spcBef>
                <a:spcPts val="0"/>
              </a:spcBef>
              <a:spcAft>
                <a:spcPts val="0"/>
              </a:spcAft>
            </a:pPr>
            <a:r>
              <a:rPr lang="en-US" sz="1000">
                <a:effectLst/>
                <a:latin typeface="Century Gothic" panose="020B0502020202020204" pitchFamily="34" charset="0"/>
                <a:ea typeface="Times New Roman" panose="02020603050405020304" pitchFamily="18" charset="0"/>
              </a:rPr>
              <a:t>New CEO hit the </a:t>
            </a:r>
            <a:br>
              <a:rPr lang="en-US" sz="1000">
                <a:effectLst/>
                <a:latin typeface="Century Gothic" panose="020B0502020202020204" pitchFamily="34" charset="0"/>
                <a:ea typeface="Times New Roman" panose="02020603050405020304" pitchFamily="18" charset="0"/>
              </a:rPr>
            </a:br>
            <a:r>
              <a:rPr lang="en-US" sz="1500" b="1">
                <a:effectLst/>
                <a:latin typeface="Century Gothic" panose="020B0502020202020204" pitchFamily="34" charset="0"/>
                <a:ea typeface="Times New Roman" panose="02020603050405020304" pitchFamily="18" charset="0"/>
              </a:rPr>
              <a:t>GROUND RUNNING</a:t>
            </a:r>
            <a:endParaRPr lang="en-US" sz="1500" b="1">
              <a:effectLst/>
              <a:latin typeface="Century Gothic" panose="020B0502020202020204" pitchFamily="34" charset="0"/>
              <a:ea typeface="Calibri" panose="020F0502020204030204" pitchFamily="34" charset="0"/>
            </a:endParaRPr>
          </a:p>
          <a:p>
            <a:endParaRPr lang="en-US" sz="1000"/>
          </a:p>
        </p:txBody>
      </p:sp>
      <p:pic>
        <p:nvPicPr>
          <p:cNvPr id="21" name="Picture 20">
            <a:extLst>
              <a:ext uri="{FF2B5EF4-FFF2-40B4-BE49-F238E27FC236}">
                <a16:creationId xmlns:a16="http://schemas.microsoft.com/office/drawing/2014/main" id="{26946FA2-5F4B-ED47-B85D-37E05384A4A4}"/>
              </a:ext>
            </a:extLst>
          </p:cNvPr>
          <p:cNvPicPr>
            <a:picLocks noChangeAspect="1"/>
          </p:cNvPicPr>
          <p:nvPr/>
        </p:nvPicPr>
        <p:blipFill>
          <a:blip r:embed="rId5"/>
          <a:stretch>
            <a:fillRect/>
          </a:stretch>
        </p:blipFill>
        <p:spPr>
          <a:xfrm>
            <a:off x="8174058" y="5999782"/>
            <a:ext cx="304435" cy="304435"/>
          </a:xfrm>
          <a:prstGeom prst="rect">
            <a:avLst/>
          </a:prstGeom>
        </p:spPr>
      </p:pic>
      <p:cxnSp>
        <p:nvCxnSpPr>
          <p:cNvPr id="22" name="Straight Connector 21">
            <a:extLst>
              <a:ext uri="{FF2B5EF4-FFF2-40B4-BE49-F238E27FC236}">
                <a16:creationId xmlns:a16="http://schemas.microsoft.com/office/drawing/2014/main" id="{4DB7A996-0B77-2943-99D1-873F67ABB787}"/>
              </a:ext>
            </a:extLst>
          </p:cNvPr>
          <p:cNvCxnSpPr>
            <a:cxnSpLocks/>
          </p:cNvCxnSpPr>
          <p:nvPr/>
        </p:nvCxnSpPr>
        <p:spPr>
          <a:xfrm>
            <a:off x="4961943" y="5807430"/>
            <a:ext cx="6958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97AD106-B8F3-2E6B-5737-A761D08C9C14}"/>
              </a:ext>
            </a:extLst>
          </p:cNvPr>
          <p:cNvSpPr txBox="1"/>
          <p:nvPr/>
        </p:nvSpPr>
        <p:spPr>
          <a:xfrm>
            <a:off x="10355811" y="306648"/>
            <a:ext cx="1602668" cy="646331"/>
          </a:xfrm>
          <a:prstGeom prst="rect">
            <a:avLst/>
          </a:prstGeom>
          <a:noFill/>
        </p:spPr>
        <p:txBody>
          <a:bodyPr wrap="square" rtlCol="0">
            <a:spAutoFit/>
          </a:bodyPr>
          <a:lstStyle/>
          <a:p>
            <a:r>
              <a:rPr lang="en-US" b="1">
                <a:solidFill>
                  <a:schemeClr val="bg1"/>
                </a:solidFill>
                <a:hlinkClick r:id="rId6">
                  <a:extLst>
                    <a:ext uri="{A12FA001-AC4F-418D-AE19-62706E023703}">
                      <ahyp:hlinkClr xmlns:ahyp="http://schemas.microsoft.com/office/drawing/2018/hyperlinkcolor" val="tx"/>
                    </a:ext>
                  </a:extLst>
                </a:hlinkClick>
              </a:rPr>
              <a:t>Read more case studies</a:t>
            </a:r>
            <a:endParaRPr lang="en-US" b="1">
              <a:solidFill>
                <a:schemeClr val="bg1"/>
              </a:solidFill>
            </a:endParaRPr>
          </a:p>
        </p:txBody>
      </p:sp>
      <p:pic>
        <p:nvPicPr>
          <p:cNvPr id="11" name="Picture 10">
            <a:extLst>
              <a:ext uri="{FF2B5EF4-FFF2-40B4-BE49-F238E27FC236}">
                <a16:creationId xmlns:a16="http://schemas.microsoft.com/office/drawing/2014/main" id="{7808C7D6-546B-87D2-F304-853C15FD93FA}"/>
              </a:ext>
            </a:extLst>
          </p:cNvPr>
          <p:cNvPicPr>
            <a:picLocks noChangeAspect="1"/>
          </p:cNvPicPr>
          <p:nvPr/>
        </p:nvPicPr>
        <p:blipFill>
          <a:blip r:embed="rId7"/>
          <a:stretch>
            <a:fillRect/>
          </a:stretch>
        </p:blipFill>
        <p:spPr>
          <a:xfrm>
            <a:off x="9537584" y="335142"/>
            <a:ext cx="736946" cy="612741"/>
          </a:xfrm>
          <a:prstGeom prst="rect">
            <a:avLst/>
          </a:prstGeom>
        </p:spPr>
      </p:pic>
    </p:spTree>
    <p:extLst>
      <p:ext uri="{BB962C8B-B14F-4D97-AF65-F5344CB8AC3E}">
        <p14:creationId xmlns:p14="http://schemas.microsoft.com/office/powerpoint/2010/main" val="35659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2B5602-24F2-8AD8-C9D2-C7FED4728620}"/>
              </a:ext>
            </a:extLst>
          </p:cNvPr>
          <p:cNvSpPr>
            <a:spLocks noGrp="1"/>
          </p:cNvSpPr>
          <p:nvPr>
            <p:ph type="ctrTitle"/>
          </p:nvPr>
        </p:nvSpPr>
        <p:spPr/>
        <p:txBody>
          <a:bodyPr/>
          <a:lstStyle/>
          <a:p>
            <a:r>
              <a:rPr lang="en-US"/>
              <a:t>GOING BEYOND </a:t>
            </a:r>
            <a:br>
              <a:rPr lang="en-US"/>
            </a:br>
            <a:r>
              <a:rPr lang="en-US"/>
              <a:t>YOUR FIRST 100 DAYS</a:t>
            </a:r>
          </a:p>
        </p:txBody>
      </p:sp>
      <p:sp>
        <p:nvSpPr>
          <p:cNvPr id="3" name="Slide Number Placeholder 2">
            <a:extLst>
              <a:ext uri="{FF2B5EF4-FFF2-40B4-BE49-F238E27FC236}">
                <a16:creationId xmlns:a16="http://schemas.microsoft.com/office/drawing/2014/main" id="{B1D38702-7337-B8E3-8DF1-CD8908784E12}"/>
              </a:ext>
            </a:extLst>
          </p:cNvPr>
          <p:cNvSpPr>
            <a:spLocks noGrp="1"/>
          </p:cNvSpPr>
          <p:nvPr>
            <p:ph type="sldNum" sz="quarter" idx="4"/>
          </p:nvPr>
        </p:nvSpPr>
        <p:spPr/>
        <p:txBody>
          <a:bodyPr/>
          <a:lstStyle/>
          <a:p>
            <a:fld id="{899C8764-7D4C-9643-B886-47E7CE8D6C0F}" type="slidenum">
              <a:rPr lang="en-US" smtClean="0"/>
              <a:pPr/>
              <a:t>19</a:t>
            </a:fld>
            <a:endParaRPr lang="en-US"/>
          </a:p>
        </p:txBody>
      </p:sp>
    </p:spTree>
    <p:extLst>
      <p:ext uri="{BB962C8B-B14F-4D97-AF65-F5344CB8AC3E}">
        <p14:creationId xmlns:p14="http://schemas.microsoft.com/office/powerpoint/2010/main" val="339379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96DB14-AA53-73A1-B0CD-7EED826B46EC}"/>
              </a:ext>
            </a:extLst>
          </p:cNvPr>
          <p:cNvPicPr>
            <a:picLocks noChangeAspect="1"/>
          </p:cNvPicPr>
          <p:nvPr/>
        </p:nvPicPr>
        <p:blipFill rotWithShape="1">
          <a:blip r:embed="rId3"/>
          <a:srcRect l="3724" b="3724"/>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0194D164-9997-EF6A-7A8D-D5DF3C288CC9}"/>
              </a:ext>
            </a:extLst>
          </p:cNvPr>
          <p:cNvPicPr>
            <a:picLocks noChangeAspect="1"/>
          </p:cNvPicPr>
          <p:nvPr/>
        </p:nvPicPr>
        <p:blipFill rotWithShape="1">
          <a:blip r:embed="rId4"/>
          <a:srcRect r="16991"/>
          <a:stretch/>
        </p:blipFill>
        <p:spPr>
          <a:xfrm>
            <a:off x="0" y="1905000"/>
            <a:ext cx="12191999" cy="2781300"/>
          </a:xfrm>
          <a:prstGeom prst="rect">
            <a:avLst/>
          </a:prstGeom>
        </p:spPr>
      </p:pic>
      <p:sp>
        <p:nvSpPr>
          <p:cNvPr id="4" name="Title 3">
            <a:extLst>
              <a:ext uri="{FF2B5EF4-FFF2-40B4-BE49-F238E27FC236}">
                <a16:creationId xmlns:a16="http://schemas.microsoft.com/office/drawing/2014/main" id="{C4A91DBB-AF3B-60C0-6564-4721EFF2885A}"/>
              </a:ext>
            </a:extLst>
          </p:cNvPr>
          <p:cNvSpPr>
            <a:spLocks noGrp="1"/>
          </p:cNvSpPr>
          <p:nvPr>
            <p:ph type="title"/>
          </p:nvPr>
        </p:nvSpPr>
        <p:spPr>
          <a:xfrm>
            <a:off x="595223" y="393343"/>
            <a:ext cx="9058227" cy="1406882"/>
          </a:xfrm>
        </p:spPr>
        <p:txBody>
          <a:bodyPr anchor="t">
            <a:noAutofit/>
          </a:bodyPr>
          <a:lstStyle/>
          <a:p>
            <a:pPr>
              <a:lnSpc>
                <a:spcPct val="100000"/>
              </a:lnSpc>
            </a:pPr>
            <a:r>
              <a:rPr lang="en-US" sz="1150">
                <a:solidFill>
                  <a:schemeClr val="accent1"/>
                </a:solidFill>
                <a:effectLst/>
                <a:latin typeface="Arial Black" panose="020B0604020202020204" pitchFamily="34" charset="0"/>
                <a:ea typeface="Times New Roman" panose="02020603050405020304" pitchFamily="18" charset="0"/>
                <a:cs typeface="Arial Black" panose="020B0604020202020204" pitchFamily="34" charset="0"/>
              </a:rPr>
              <a:t>WONDERING WHO’S BEHIND THIS GUIDE?</a:t>
            </a:r>
            <a:br>
              <a:rPr lang="en-US" sz="1200" kern="100" spc="300">
                <a:solidFill>
                  <a:schemeClr val="bg1"/>
                </a:solidFill>
                <a:effectLst/>
                <a:latin typeface="Arial Black" panose="020B0604020202020204" pitchFamily="34" charset="0"/>
                <a:ea typeface="Calibri" panose="020F0502020204030204" pitchFamily="34" charset="0"/>
                <a:cs typeface="Arial Black" panose="020B0604020202020204" pitchFamily="34" charset="0"/>
              </a:rPr>
            </a:br>
            <a:br>
              <a:rPr lang="en-US" sz="1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b="0">
                <a:solidFill>
                  <a:schemeClr val="bg1"/>
                </a:solidFill>
              </a:rPr>
              <a:t>We’re a senior team of award-winning consultants who partner with leaders across all industries to make an impact and accelerate business through employee engagement, internal and leadership communication.</a:t>
            </a:r>
            <a:endParaRPr lang="en-US" b="0">
              <a:solidFill>
                <a:schemeClr val="bg1"/>
              </a:solidFill>
            </a:endParaRPr>
          </a:p>
        </p:txBody>
      </p:sp>
      <p:sp>
        <p:nvSpPr>
          <p:cNvPr id="8" name="Content Placeholder 7">
            <a:extLst>
              <a:ext uri="{FF2B5EF4-FFF2-40B4-BE49-F238E27FC236}">
                <a16:creationId xmlns:a16="http://schemas.microsoft.com/office/drawing/2014/main" id="{F2F8395F-F3BF-986C-A217-250A47B9E5E9}"/>
              </a:ext>
            </a:extLst>
          </p:cNvPr>
          <p:cNvSpPr>
            <a:spLocks noGrp="1"/>
          </p:cNvSpPr>
          <p:nvPr>
            <p:ph sz="half" idx="2"/>
          </p:nvPr>
        </p:nvSpPr>
        <p:spPr>
          <a:xfrm>
            <a:off x="4811798" y="2735497"/>
            <a:ext cx="6599152" cy="1709697"/>
          </a:xfrm>
        </p:spPr>
        <p:txBody>
          <a:bodyPr>
            <a:normAutofit/>
          </a:bodyPr>
          <a:lstStyle/>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Develop their 100 Day Plan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to set the right tone with their team, immerse in the business and achieve quick wins</a:t>
            </a:r>
          </a:p>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Establish a core message platform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and story library</a:t>
            </a:r>
          </a:p>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Prepare and communicate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organizational announcements</a:t>
            </a:r>
          </a:p>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Tell their story and communicate the strategy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in an effective way</a:t>
            </a:r>
          </a:p>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Receive executive coaching and advising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as they establish themselves in their roles</a:t>
            </a:r>
          </a:p>
          <a:p>
            <a:endParaRPr lang="en-US" sz="1200">
              <a:solidFill>
                <a:schemeClr val="bg1"/>
              </a:solidFill>
              <a:latin typeface="Century Gothic" panose="020B0502020202020204" pitchFamily="34" charset="0"/>
            </a:endParaRPr>
          </a:p>
        </p:txBody>
      </p:sp>
      <p:sp>
        <p:nvSpPr>
          <p:cNvPr id="5" name="Text Placeholder 4">
            <a:extLst>
              <a:ext uri="{FF2B5EF4-FFF2-40B4-BE49-F238E27FC236}">
                <a16:creationId xmlns:a16="http://schemas.microsoft.com/office/drawing/2014/main" id="{8FDB2811-3052-F693-4CA7-841AA67A0BC0}"/>
              </a:ext>
            </a:extLst>
          </p:cNvPr>
          <p:cNvSpPr>
            <a:spLocks noGrp="1"/>
          </p:cNvSpPr>
          <p:nvPr>
            <p:ph type="body" idx="4294967295"/>
          </p:nvPr>
        </p:nvSpPr>
        <p:spPr>
          <a:xfrm>
            <a:off x="595223" y="2019340"/>
            <a:ext cx="3386227" cy="666709"/>
          </a:xfrm>
        </p:spPr>
        <p:txBody>
          <a:bodyPr>
            <a:normAutofit/>
          </a:bodyPr>
          <a:lstStyle/>
          <a:p>
            <a:pPr marL="0" indent="0">
              <a:buNone/>
            </a:pPr>
            <a:r>
              <a:rPr lang="en-US" sz="18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We work with clients to:</a:t>
            </a:r>
          </a:p>
        </p:txBody>
      </p:sp>
      <p:sp>
        <p:nvSpPr>
          <p:cNvPr id="7" name="Text Placeholder 6">
            <a:extLst>
              <a:ext uri="{FF2B5EF4-FFF2-40B4-BE49-F238E27FC236}">
                <a16:creationId xmlns:a16="http://schemas.microsoft.com/office/drawing/2014/main" id="{DF8E0E1B-026A-9BB4-4054-1AA742377F42}"/>
              </a:ext>
            </a:extLst>
          </p:cNvPr>
          <p:cNvSpPr>
            <a:spLocks noGrp="1"/>
          </p:cNvSpPr>
          <p:nvPr>
            <p:ph type="body" sz="quarter" idx="4294967295"/>
          </p:nvPr>
        </p:nvSpPr>
        <p:spPr>
          <a:xfrm>
            <a:off x="4811798" y="2034421"/>
            <a:ext cx="5884428" cy="823912"/>
          </a:xfrm>
        </p:spPr>
        <p:txBody>
          <a:bodyPr>
            <a:noAutofit/>
          </a:bodyPr>
          <a:lstStyle/>
          <a:p>
            <a:pPr marL="0" indent="0">
              <a:buNone/>
            </a:pPr>
            <a:r>
              <a:rPr lang="en-US" sz="1800" b="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Do You Want to Make a Positive Impact? We help executive leaders who take on new roles to:</a:t>
            </a:r>
          </a:p>
        </p:txBody>
      </p:sp>
      <p:sp>
        <p:nvSpPr>
          <p:cNvPr id="11" name="TextBox 10">
            <a:extLst>
              <a:ext uri="{FF2B5EF4-FFF2-40B4-BE49-F238E27FC236}">
                <a16:creationId xmlns:a16="http://schemas.microsoft.com/office/drawing/2014/main" id="{76878CAB-C6CC-0508-E3F6-53CD0F531732}"/>
              </a:ext>
            </a:extLst>
          </p:cNvPr>
          <p:cNvSpPr txBox="1"/>
          <p:nvPr/>
        </p:nvSpPr>
        <p:spPr>
          <a:xfrm>
            <a:off x="0" y="6326175"/>
            <a:ext cx="12192000" cy="276999"/>
          </a:xfrm>
          <a:prstGeom prst="rect">
            <a:avLst/>
          </a:prstGeom>
          <a:noFill/>
        </p:spPr>
        <p:txBody>
          <a:bodyPr wrap="square" rtlCol="0">
            <a:spAutoFit/>
          </a:bodyPr>
          <a:lstStyle/>
          <a:p>
            <a:pPr algn="ctr"/>
            <a:r>
              <a:rPr lang="en-US" sz="1200" b="1">
                <a:solidFill>
                  <a:schemeClr val="bg1"/>
                </a:solidFill>
              </a:rPr>
              <a:t>Find out what sets us apart from other agencies by reading </a:t>
            </a:r>
            <a:r>
              <a:rPr lang="en-US" sz="1200" b="1">
                <a:solidFill>
                  <a:schemeClr val="bg1"/>
                </a:solidFill>
                <a:hlinkClick r:id="rId5">
                  <a:extLst>
                    <a:ext uri="{A12FA001-AC4F-418D-AE19-62706E023703}">
                      <ahyp:hlinkClr xmlns:ahyp="http://schemas.microsoft.com/office/drawing/2018/hyperlinkcolor" val="tx"/>
                    </a:ext>
                  </a:extLst>
                </a:hlinkClick>
              </a:rPr>
              <a:t>The Grossman Group Difference</a:t>
            </a:r>
            <a:endParaRPr lang="en-US" sz="1200" b="1">
              <a:solidFill>
                <a:schemeClr val="bg1"/>
              </a:solidFill>
            </a:endParaRPr>
          </a:p>
        </p:txBody>
      </p:sp>
      <p:sp>
        <p:nvSpPr>
          <p:cNvPr id="2" name="TextBox 1">
            <a:extLst>
              <a:ext uri="{FF2B5EF4-FFF2-40B4-BE49-F238E27FC236}">
                <a16:creationId xmlns:a16="http://schemas.microsoft.com/office/drawing/2014/main" id="{7041725B-2AF8-B97F-A0D6-3C61D4F8D1CE}"/>
              </a:ext>
            </a:extLst>
          </p:cNvPr>
          <p:cNvSpPr txBox="1"/>
          <p:nvPr/>
        </p:nvSpPr>
        <p:spPr>
          <a:xfrm>
            <a:off x="0" y="5958020"/>
            <a:ext cx="12192000" cy="338554"/>
          </a:xfrm>
          <a:prstGeom prst="rect">
            <a:avLst/>
          </a:prstGeom>
          <a:noFill/>
        </p:spPr>
        <p:txBody>
          <a:bodyPr wrap="square" rtlCol="0">
            <a:spAutoFit/>
          </a:bodyPr>
          <a:lstStyle/>
          <a:p>
            <a:pPr algn="ctr"/>
            <a:r>
              <a:rPr lang="en-US" sz="1600" dirty="0">
                <a:solidFill>
                  <a:schemeClr val="bg1"/>
                </a:solidFill>
              </a:rPr>
              <a:t>If you need help beyond this template, we’re happy to jump in, </a:t>
            </a:r>
            <a:r>
              <a:rPr lang="en-US" sz="1600" b="1" dirty="0">
                <a:solidFill>
                  <a:schemeClr val="bg1"/>
                </a:solidFill>
                <a:hlinkClick r:id="rId6">
                  <a:extLst>
                    <a:ext uri="{A12FA001-AC4F-418D-AE19-62706E023703}">
                      <ahyp:hlinkClr xmlns:ahyp="http://schemas.microsoft.com/office/drawing/2018/hyperlinkcolor" val="tx"/>
                    </a:ext>
                  </a:extLst>
                </a:hlinkClick>
              </a:rPr>
              <a:t>contact us</a:t>
            </a:r>
            <a:r>
              <a:rPr lang="en-US" sz="1600" b="1" dirty="0">
                <a:solidFill>
                  <a:schemeClr val="bg1"/>
                </a:solidFill>
              </a:rPr>
              <a:t> </a:t>
            </a:r>
            <a:r>
              <a:rPr lang="en-US" sz="1600" dirty="0">
                <a:solidFill>
                  <a:schemeClr val="bg1"/>
                </a:solidFill>
              </a:rPr>
              <a:t>today. </a:t>
            </a:r>
          </a:p>
        </p:txBody>
      </p:sp>
      <p:sp>
        <p:nvSpPr>
          <p:cNvPr id="16" name="TextBox 15">
            <a:extLst>
              <a:ext uri="{FF2B5EF4-FFF2-40B4-BE49-F238E27FC236}">
                <a16:creationId xmlns:a16="http://schemas.microsoft.com/office/drawing/2014/main" id="{455F7605-0D09-A216-4147-4CE7EF63C482}"/>
              </a:ext>
            </a:extLst>
          </p:cNvPr>
          <p:cNvSpPr txBox="1"/>
          <p:nvPr/>
        </p:nvSpPr>
        <p:spPr>
          <a:xfrm>
            <a:off x="595223" y="2716447"/>
            <a:ext cx="4392261" cy="1846659"/>
          </a:xfrm>
          <a:prstGeom prst="rect">
            <a:avLst/>
          </a:prstGeom>
          <a:noFill/>
        </p:spPr>
        <p:txBody>
          <a:bodyPr wrap="square">
            <a:spAutoFit/>
          </a:bodyPr>
          <a:lstStyle/>
          <a:p>
            <a:pPr marL="173038" marR="0" lvl="0" indent="-166688">
              <a:spcBef>
                <a:spcPts val="0"/>
              </a:spcBef>
              <a:spcAft>
                <a:spcPts val="600"/>
              </a:spcAft>
              <a:buFont typeface="Arial" panose="020B0604020202020204" pitchFamily="34" charset="0"/>
              <a:buChar char="•"/>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Build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stronger leaders and communicators </a:t>
            </a:r>
          </a:p>
          <a:p>
            <a:pPr marL="173038" marR="0" lvl="0" indent="-166688">
              <a:spcBef>
                <a:spcPts val="0"/>
              </a:spcBef>
              <a:spcAft>
                <a:spcPts val="600"/>
              </a:spcAft>
              <a:buFont typeface="Arial" panose="020B0604020202020204" pitchFamily="34" charset="0"/>
              <a:buChar char="•"/>
            </a:pPr>
            <a:r>
              <a:rPr lang="en-US" sz="1200" b="1"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Engage</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 and activate employees</a:t>
            </a:r>
          </a:p>
          <a:p>
            <a:pPr marL="173038" marR="0" lvl="0" indent="-166688">
              <a:spcBef>
                <a:spcPts val="0"/>
              </a:spcBef>
              <a:spcAft>
                <a:spcPts val="600"/>
              </a:spcAft>
              <a:buFont typeface="Arial" panose="020B0604020202020204" pitchFamily="34" charset="0"/>
              <a:buChar char="•"/>
            </a:pPr>
            <a:r>
              <a:rPr lang="en-US" sz="1200" b="1"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Help</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 functions elevate their value</a:t>
            </a:r>
          </a:p>
          <a:p>
            <a:pPr marL="173038" marR="0" lvl="0" indent="-166688">
              <a:spcBef>
                <a:spcPts val="0"/>
              </a:spcBef>
              <a:spcAft>
                <a:spcPts val="600"/>
              </a:spcAft>
              <a:buFont typeface="Arial" panose="020B0604020202020204" pitchFamily="34" charset="0"/>
              <a:buChar char="•"/>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Transform</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culture </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to drive performance</a:t>
            </a:r>
          </a:p>
          <a:p>
            <a:pPr marL="173038" marR="0" lvl="0" indent="-166688">
              <a:spcBef>
                <a:spcPts val="0"/>
              </a:spcBef>
              <a:spcAft>
                <a:spcPts val="600"/>
              </a:spcAft>
              <a:buFont typeface="Arial" panose="020B0604020202020204" pitchFamily="34" charset="0"/>
              <a:buChar char="•"/>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Activate</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strategy to acc</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elerate results</a:t>
            </a:r>
          </a:p>
          <a:p>
            <a:pPr marL="173038" marR="0" lvl="0" indent="-166688">
              <a:spcBef>
                <a:spcPts val="0"/>
              </a:spcBef>
              <a:spcAft>
                <a:spcPts val="600"/>
              </a:spcAft>
              <a:buFont typeface="Arial" panose="020B0604020202020204" pitchFamily="34" charset="0"/>
              <a:buChar char="•"/>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Lead</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or</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ganizations successfully through change </a:t>
            </a:r>
            <a:endPar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600"/>
              </a:spcAft>
            </a:pPr>
            <a:endParaRPr lang="en-US" sz="1200">
              <a:solidFill>
                <a:schemeClr val="bg1"/>
              </a:solidFill>
              <a:latin typeface="Century Gothic" panose="020B0502020202020204" pitchFamily="34" charset="0"/>
            </a:endParaRPr>
          </a:p>
        </p:txBody>
      </p:sp>
      <p:pic>
        <p:nvPicPr>
          <p:cNvPr id="24" name="Picture 23">
            <a:extLst>
              <a:ext uri="{FF2B5EF4-FFF2-40B4-BE49-F238E27FC236}">
                <a16:creationId xmlns:a16="http://schemas.microsoft.com/office/drawing/2014/main" id="{5E6B882A-E999-D7C7-2938-9E86916F398D}"/>
              </a:ext>
            </a:extLst>
          </p:cNvPr>
          <p:cNvPicPr>
            <a:picLocks noChangeAspect="1"/>
          </p:cNvPicPr>
          <p:nvPr/>
        </p:nvPicPr>
        <p:blipFill>
          <a:blip r:embed="rId7"/>
          <a:stretch>
            <a:fillRect/>
          </a:stretch>
        </p:blipFill>
        <p:spPr>
          <a:xfrm>
            <a:off x="831850" y="5100008"/>
            <a:ext cx="1101725" cy="150595"/>
          </a:xfrm>
          <a:prstGeom prst="rect">
            <a:avLst/>
          </a:prstGeom>
        </p:spPr>
      </p:pic>
      <p:pic>
        <p:nvPicPr>
          <p:cNvPr id="26" name="Picture 25">
            <a:extLst>
              <a:ext uri="{FF2B5EF4-FFF2-40B4-BE49-F238E27FC236}">
                <a16:creationId xmlns:a16="http://schemas.microsoft.com/office/drawing/2014/main" id="{A99A461C-5B65-4980-B1DF-E4BE22C8614E}"/>
              </a:ext>
            </a:extLst>
          </p:cNvPr>
          <p:cNvPicPr>
            <a:picLocks noChangeAspect="1"/>
          </p:cNvPicPr>
          <p:nvPr/>
        </p:nvPicPr>
        <p:blipFill>
          <a:blip r:embed="rId8"/>
          <a:stretch>
            <a:fillRect/>
          </a:stretch>
        </p:blipFill>
        <p:spPr>
          <a:xfrm>
            <a:off x="2657513" y="5092921"/>
            <a:ext cx="1362075" cy="164768"/>
          </a:xfrm>
          <a:prstGeom prst="rect">
            <a:avLst/>
          </a:prstGeom>
        </p:spPr>
      </p:pic>
      <p:pic>
        <p:nvPicPr>
          <p:cNvPr id="28" name="Picture 27">
            <a:extLst>
              <a:ext uri="{FF2B5EF4-FFF2-40B4-BE49-F238E27FC236}">
                <a16:creationId xmlns:a16="http://schemas.microsoft.com/office/drawing/2014/main" id="{1EE76D95-C6EB-06F3-C33A-20368284B8B8}"/>
              </a:ext>
            </a:extLst>
          </p:cNvPr>
          <p:cNvPicPr>
            <a:picLocks noChangeAspect="1"/>
          </p:cNvPicPr>
          <p:nvPr/>
        </p:nvPicPr>
        <p:blipFill>
          <a:blip r:embed="rId9"/>
          <a:stretch>
            <a:fillRect/>
          </a:stretch>
        </p:blipFill>
        <p:spPr>
          <a:xfrm>
            <a:off x="4743526" y="4949937"/>
            <a:ext cx="776802" cy="450737"/>
          </a:xfrm>
          <a:prstGeom prst="rect">
            <a:avLst/>
          </a:prstGeom>
        </p:spPr>
      </p:pic>
      <p:pic>
        <p:nvPicPr>
          <p:cNvPr id="30" name="Picture 29">
            <a:extLst>
              <a:ext uri="{FF2B5EF4-FFF2-40B4-BE49-F238E27FC236}">
                <a16:creationId xmlns:a16="http://schemas.microsoft.com/office/drawing/2014/main" id="{1237227E-01FA-5205-AD11-578DFD191339}"/>
              </a:ext>
            </a:extLst>
          </p:cNvPr>
          <p:cNvPicPr>
            <a:picLocks noChangeAspect="1"/>
          </p:cNvPicPr>
          <p:nvPr/>
        </p:nvPicPr>
        <p:blipFill>
          <a:blip r:embed="rId10"/>
          <a:stretch>
            <a:fillRect/>
          </a:stretch>
        </p:blipFill>
        <p:spPr>
          <a:xfrm>
            <a:off x="8104449" y="5069700"/>
            <a:ext cx="852384" cy="211210"/>
          </a:xfrm>
          <a:prstGeom prst="rect">
            <a:avLst/>
          </a:prstGeom>
        </p:spPr>
      </p:pic>
      <p:pic>
        <p:nvPicPr>
          <p:cNvPr id="32" name="Picture 31">
            <a:extLst>
              <a:ext uri="{FF2B5EF4-FFF2-40B4-BE49-F238E27FC236}">
                <a16:creationId xmlns:a16="http://schemas.microsoft.com/office/drawing/2014/main" id="{91835CC3-FF6B-1399-B126-682BEE62C128}"/>
              </a:ext>
            </a:extLst>
          </p:cNvPr>
          <p:cNvPicPr>
            <a:picLocks noChangeAspect="1"/>
          </p:cNvPicPr>
          <p:nvPr/>
        </p:nvPicPr>
        <p:blipFill>
          <a:blip r:embed="rId11"/>
          <a:stretch>
            <a:fillRect/>
          </a:stretch>
        </p:blipFill>
        <p:spPr>
          <a:xfrm>
            <a:off x="9680772" y="5048651"/>
            <a:ext cx="1625403" cy="253308"/>
          </a:xfrm>
          <a:prstGeom prst="rect">
            <a:avLst/>
          </a:prstGeom>
        </p:spPr>
      </p:pic>
      <p:pic>
        <p:nvPicPr>
          <p:cNvPr id="34" name="Picture 33">
            <a:extLst>
              <a:ext uri="{FF2B5EF4-FFF2-40B4-BE49-F238E27FC236}">
                <a16:creationId xmlns:a16="http://schemas.microsoft.com/office/drawing/2014/main" id="{64277D48-3952-10C2-F131-98C5F0356FCB}"/>
              </a:ext>
            </a:extLst>
          </p:cNvPr>
          <p:cNvPicPr>
            <a:picLocks noChangeAspect="1"/>
          </p:cNvPicPr>
          <p:nvPr/>
        </p:nvPicPr>
        <p:blipFill>
          <a:blip r:embed="rId12"/>
          <a:stretch>
            <a:fillRect/>
          </a:stretch>
        </p:blipFill>
        <p:spPr>
          <a:xfrm>
            <a:off x="6244266" y="5015931"/>
            <a:ext cx="1136245" cy="318748"/>
          </a:xfrm>
          <a:prstGeom prst="rect">
            <a:avLst/>
          </a:prstGeom>
        </p:spPr>
      </p:pic>
      <p:pic>
        <p:nvPicPr>
          <p:cNvPr id="35" name="Picture 34">
            <a:extLst>
              <a:ext uri="{FF2B5EF4-FFF2-40B4-BE49-F238E27FC236}">
                <a16:creationId xmlns:a16="http://schemas.microsoft.com/office/drawing/2014/main" id="{35220C95-8237-F009-7808-C06BA2A40248}"/>
              </a:ext>
            </a:extLst>
          </p:cNvPr>
          <p:cNvPicPr>
            <a:picLocks noChangeAspect="1"/>
          </p:cNvPicPr>
          <p:nvPr/>
        </p:nvPicPr>
        <p:blipFill rotWithShape="1">
          <a:blip r:embed="rId4"/>
          <a:srcRect r="16991"/>
          <a:stretch/>
        </p:blipFill>
        <p:spPr>
          <a:xfrm>
            <a:off x="5815968" y="5848350"/>
            <a:ext cx="560064" cy="45719"/>
          </a:xfrm>
          <a:prstGeom prst="rect">
            <a:avLst/>
          </a:prstGeom>
        </p:spPr>
      </p:pic>
      <p:pic>
        <p:nvPicPr>
          <p:cNvPr id="6" name="Picture 5">
            <a:extLst>
              <a:ext uri="{FF2B5EF4-FFF2-40B4-BE49-F238E27FC236}">
                <a16:creationId xmlns:a16="http://schemas.microsoft.com/office/drawing/2014/main" id="{D9B899EB-62B9-5B6C-6FF7-F90BE2C505C4}"/>
              </a:ext>
            </a:extLst>
          </p:cNvPr>
          <p:cNvPicPr>
            <a:picLocks noChangeAspect="1"/>
          </p:cNvPicPr>
          <p:nvPr/>
        </p:nvPicPr>
        <p:blipFill>
          <a:blip r:embed="rId13"/>
          <a:srcRect/>
          <a:stretch/>
        </p:blipFill>
        <p:spPr>
          <a:xfrm>
            <a:off x="10807194" y="387065"/>
            <a:ext cx="992282" cy="970450"/>
          </a:xfrm>
          <a:prstGeom prst="rect">
            <a:avLst/>
          </a:prstGeom>
        </p:spPr>
      </p:pic>
    </p:spTree>
    <p:extLst>
      <p:ext uri="{BB962C8B-B14F-4D97-AF65-F5344CB8AC3E}">
        <p14:creationId xmlns:p14="http://schemas.microsoft.com/office/powerpoint/2010/main" val="27542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BE3E9-83C5-FE54-4F9C-8E80FCD3E21F}"/>
              </a:ext>
            </a:extLst>
          </p:cNvPr>
          <p:cNvPicPr>
            <a:picLocks noChangeAspect="1"/>
          </p:cNvPicPr>
          <p:nvPr/>
        </p:nvPicPr>
        <p:blipFill>
          <a:blip r:embed="rId2"/>
          <a:stretch>
            <a:fillRect/>
          </a:stretch>
        </p:blipFill>
        <p:spPr>
          <a:xfrm>
            <a:off x="0" y="9832"/>
            <a:ext cx="12192000" cy="6858000"/>
          </a:xfrm>
          <a:prstGeom prst="rect">
            <a:avLst/>
          </a:prstGeom>
        </p:spPr>
      </p:pic>
    </p:spTree>
    <p:extLst>
      <p:ext uri="{BB962C8B-B14F-4D97-AF65-F5344CB8AC3E}">
        <p14:creationId xmlns:p14="http://schemas.microsoft.com/office/powerpoint/2010/main" val="130458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C16063D-D188-8C48-8389-1A31222EC55D}"/>
              </a:ext>
            </a:extLst>
          </p:cNvPr>
          <p:cNvSpPr>
            <a:spLocks noGrp="1"/>
          </p:cNvSpPr>
          <p:nvPr>
            <p:ph type="ctrTitle"/>
          </p:nvPr>
        </p:nvSpPr>
        <p:spPr>
          <a:xfrm>
            <a:off x="535556" y="2453196"/>
            <a:ext cx="9888604" cy="2236105"/>
          </a:xfrm>
        </p:spPr>
        <p:txBody>
          <a:bodyPr/>
          <a:lstStyle/>
          <a:p>
            <a:r>
              <a:rPr lang="en-US" sz="3600"/>
              <a:t>Are you ready to partner with a team who can help you accelerate your impact?</a:t>
            </a:r>
            <a:br>
              <a:rPr lang="en-US"/>
            </a:br>
            <a:br>
              <a:rPr lang="en-US"/>
            </a:br>
            <a:r>
              <a:rPr lang="en-US" sz="3500">
                <a:solidFill>
                  <a:schemeClr val="bg2">
                    <a:lumMod val="60000"/>
                    <a:lumOff val="40000"/>
                  </a:schemeClr>
                </a:solidFill>
                <a:latin typeface="Arial Black" panose="020B0604020202020204" pitchFamily="34" charset="0"/>
                <a:cs typeface="Arial Black" panose="020B0604020202020204" pitchFamily="34" charset="0"/>
                <a:hlinkClick r:id="rId2">
                  <a:extLst>
                    <a:ext uri="{A12FA001-AC4F-418D-AE19-62706E023703}">
                      <ahyp:hlinkClr xmlns:ahyp="http://schemas.microsoft.com/office/drawing/2018/hyperlinkcolor" val="tx"/>
                    </a:ext>
                  </a:extLst>
                </a:hlinkClick>
              </a:rPr>
              <a:t>CONTACT US TODAY</a:t>
            </a:r>
            <a:endParaRPr lang="en-US" sz="3500">
              <a:solidFill>
                <a:schemeClr val="bg2">
                  <a:lumMod val="60000"/>
                  <a:lumOff val="40000"/>
                </a:schemeClr>
              </a:solidFill>
              <a:latin typeface="Arial Black" panose="020B0604020202020204" pitchFamily="34" charset="0"/>
              <a:cs typeface="Arial Black" panose="020B0604020202020204" pitchFamily="34" charset="0"/>
            </a:endParaRPr>
          </a:p>
        </p:txBody>
      </p:sp>
      <p:sp>
        <p:nvSpPr>
          <p:cNvPr id="4" name="Slide Number Placeholder 3">
            <a:extLst>
              <a:ext uri="{FF2B5EF4-FFF2-40B4-BE49-F238E27FC236}">
                <a16:creationId xmlns:a16="http://schemas.microsoft.com/office/drawing/2014/main" id="{D270497F-EEB9-441F-959B-F5E3CD0D0B50}"/>
              </a:ext>
            </a:extLst>
          </p:cNvPr>
          <p:cNvSpPr>
            <a:spLocks noGrp="1"/>
          </p:cNvSpPr>
          <p:nvPr>
            <p:ph type="sldNum" sz="quarter" idx="4"/>
          </p:nvPr>
        </p:nvSpPr>
        <p:spPr/>
        <p:txBody>
          <a:bodyPr/>
          <a:lstStyle/>
          <a:p>
            <a:pPr marL="0" marR="0" lvl="0" indent="0" algn="ctr" defTabSz="914400">
              <a:lnSpc>
                <a:spcPct val="100000"/>
              </a:lnSpc>
              <a:spcBef>
                <a:spcPts val="0"/>
              </a:spcBef>
              <a:spcAft>
                <a:spcPts val="0"/>
              </a:spcAft>
              <a:buNone/>
              <a:tabLst/>
              <a:defRPr/>
            </a:pPr>
            <a:r>
              <a:rPr lang="en-US">
                <a:solidFill>
                  <a:srgbClr val="000000"/>
                </a:solidFill>
                <a:latin typeface="Century Gothic" panose="020F0302020204030204"/>
              </a:rPr>
              <a:t>21</a:t>
            </a:r>
            <a:endParaRPr lang="en-US">
              <a:ea typeface="+mn-ea"/>
              <a:cs typeface="+mn-cs"/>
            </a:endParaRPr>
          </a:p>
        </p:txBody>
      </p:sp>
      <p:pic>
        <p:nvPicPr>
          <p:cNvPr id="7" name="Picture 6">
            <a:extLst>
              <a:ext uri="{FF2B5EF4-FFF2-40B4-BE49-F238E27FC236}">
                <a16:creationId xmlns:a16="http://schemas.microsoft.com/office/drawing/2014/main" id="{C06BA25C-1D7B-454D-A2ED-60C72EC225AA}"/>
              </a:ext>
            </a:extLst>
          </p:cNvPr>
          <p:cNvPicPr>
            <a:picLocks noChangeAspect="1"/>
          </p:cNvPicPr>
          <p:nvPr/>
        </p:nvPicPr>
        <p:blipFill>
          <a:blip r:embed="rId3"/>
          <a:stretch>
            <a:fillRect/>
          </a:stretch>
        </p:blipFill>
        <p:spPr>
          <a:xfrm>
            <a:off x="623845" y="5241112"/>
            <a:ext cx="800322" cy="873079"/>
          </a:xfrm>
          <a:prstGeom prst="rect">
            <a:avLst/>
          </a:prstGeom>
        </p:spPr>
      </p:pic>
      <p:pic>
        <p:nvPicPr>
          <p:cNvPr id="8" name="Picture 7">
            <a:hlinkClick r:id="rId4"/>
            <a:extLst>
              <a:ext uri="{FF2B5EF4-FFF2-40B4-BE49-F238E27FC236}">
                <a16:creationId xmlns:a16="http://schemas.microsoft.com/office/drawing/2014/main" id="{F7F7C491-2F14-BB4A-A03C-5546219D03B5}"/>
              </a:ext>
            </a:extLst>
          </p:cNvPr>
          <p:cNvPicPr>
            <a:picLocks noChangeAspect="1"/>
          </p:cNvPicPr>
          <p:nvPr/>
        </p:nvPicPr>
        <p:blipFill>
          <a:blip r:embed="rId5"/>
          <a:stretch>
            <a:fillRect/>
          </a:stretch>
        </p:blipFill>
        <p:spPr>
          <a:xfrm>
            <a:off x="1988332" y="5246193"/>
            <a:ext cx="1993531" cy="902182"/>
          </a:xfrm>
          <a:prstGeom prst="rect">
            <a:avLst/>
          </a:prstGeom>
        </p:spPr>
      </p:pic>
      <p:pic>
        <p:nvPicPr>
          <p:cNvPr id="9" name="Picture 8">
            <a:hlinkClick r:id="rId6"/>
            <a:extLst>
              <a:ext uri="{FF2B5EF4-FFF2-40B4-BE49-F238E27FC236}">
                <a16:creationId xmlns:a16="http://schemas.microsoft.com/office/drawing/2014/main" id="{B61B954C-24F7-524C-B0C8-0A60B6C03F41}"/>
              </a:ext>
            </a:extLst>
          </p:cNvPr>
          <p:cNvPicPr>
            <a:picLocks noChangeAspect="1"/>
          </p:cNvPicPr>
          <p:nvPr/>
        </p:nvPicPr>
        <p:blipFill>
          <a:blip r:embed="rId7"/>
          <a:stretch>
            <a:fillRect/>
          </a:stretch>
        </p:blipFill>
        <p:spPr>
          <a:xfrm>
            <a:off x="4632322" y="5275296"/>
            <a:ext cx="1455132" cy="873079"/>
          </a:xfrm>
          <a:prstGeom prst="rect">
            <a:avLst/>
          </a:prstGeom>
        </p:spPr>
      </p:pic>
      <p:grpSp>
        <p:nvGrpSpPr>
          <p:cNvPr id="3" name="Group 2">
            <a:extLst>
              <a:ext uri="{FF2B5EF4-FFF2-40B4-BE49-F238E27FC236}">
                <a16:creationId xmlns:a16="http://schemas.microsoft.com/office/drawing/2014/main" id="{65DA6997-6BF3-40B2-A187-CAAF33768D1B}"/>
              </a:ext>
            </a:extLst>
          </p:cNvPr>
          <p:cNvGrpSpPr/>
          <p:nvPr/>
        </p:nvGrpSpPr>
        <p:grpSpPr>
          <a:xfrm>
            <a:off x="6737913" y="5275296"/>
            <a:ext cx="1867715" cy="885154"/>
            <a:chOff x="6737913" y="5275296"/>
            <a:chExt cx="1867715" cy="885154"/>
          </a:xfrm>
        </p:grpSpPr>
        <p:pic>
          <p:nvPicPr>
            <p:cNvPr id="10" name="Picture 9">
              <a:hlinkClick r:id="rId8"/>
              <a:extLst>
                <a:ext uri="{FF2B5EF4-FFF2-40B4-BE49-F238E27FC236}">
                  <a16:creationId xmlns:a16="http://schemas.microsoft.com/office/drawing/2014/main" id="{8AFB82D4-EFA6-2843-99DD-07DDE6DEF899}"/>
                </a:ext>
              </a:extLst>
            </p:cNvPr>
            <p:cNvPicPr>
              <a:picLocks noChangeAspect="1"/>
            </p:cNvPicPr>
            <p:nvPr/>
          </p:nvPicPr>
          <p:blipFill rotWithShape="1">
            <a:blip r:embed="rId9"/>
            <a:srcRect b="19311"/>
            <a:stretch/>
          </p:blipFill>
          <p:spPr>
            <a:xfrm>
              <a:off x="7089717" y="5275296"/>
              <a:ext cx="1164106" cy="692739"/>
            </a:xfrm>
            <a:prstGeom prst="rect">
              <a:avLst/>
            </a:prstGeom>
          </p:spPr>
        </p:pic>
        <p:pic>
          <p:nvPicPr>
            <p:cNvPr id="6" name="Picture 5">
              <a:hlinkClick r:id="rId8"/>
              <a:extLst>
                <a:ext uri="{FF2B5EF4-FFF2-40B4-BE49-F238E27FC236}">
                  <a16:creationId xmlns:a16="http://schemas.microsoft.com/office/drawing/2014/main" id="{3313FE6B-B34D-C748-9493-61D3C05694B5}"/>
                </a:ext>
              </a:extLst>
            </p:cNvPr>
            <p:cNvPicPr>
              <a:picLocks noChangeAspect="1"/>
            </p:cNvPicPr>
            <p:nvPr/>
          </p:nvPicPr>
          <p:blipFill>
            <a:blip r:embed="rId10"/>
            <a:stretch>
              <a:fillRect/>
            </a:stretch>
          </p:blipFill>
          <p:spPr>
            <a:xfrm>
              <a:off x="6737913" y="5998040"/>
              <a:ext cx="1867715" cy="162410"/>
            </a:xfrm>
            <a:prstGeom prst="rect">
              <a:avLst/>
            </a:prstGeom>
          </p:spPr>
        </p:pic>
      </p:grpSp>
    </p:spTree>
    <p:extLst>
      <p:ext uri="{BB962C8B-B14F-4D97-AF65-F5344CB8AC3E}">
        <p14:creationId xmlns:p14="http://schemas.microsoft.com/office/powerpoint/2010/main" val="41204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B9298D-F0FC-7146-BC71-5CC320D1A368}"/>
              </a:ext>
            </a:extLst>
          </p:cNvPr>
          <p:cNvPicPr>
            <a:picLocks noChangeAspect="1"/>
          </p:cNvPicPr>
          <p:nvPr/>
        </p:nvPicPr>
        <p:blipFill>
          <a:blip r:embed="rId2"/>
          <a:stretch>
            <a:fillRect/>
          </a:stretch>
        </p:blipFill>
        <p:spPr>
          <a:xfrm>
            <a:off x="8104909" y="0"/>
            <a:ext cx="4087090" cy="6858000"/>
          </a:xfrm>
          <a:prstGeom prst="rect">
            <a:avLst/>
          </a:prstGeom>
        </p:spPr>
      </p:pic>
      <p:sp>
        <p:nvSpPr>
          <p:cNvPr id="4" name="Slide Number Placeholder 3">
            <a:extLst>
              <a:ext uri="{FF2B5EF4-FFF2-40B4-BE49-F238E27FC236}">
                <a16:creationId xmlns:a16="http://schemas.microsoft.com/office/drawing/2014/main" id="{4A46E7E8-775A-4EAF-B687-17499F434BDE}"/>
              </a:ext>
            </a:extLst>
          </p:cNvPr>
          <p:cNvSpPr>
            <a:spLocks noGrp="1"/>
          </p:cNvSpPr>
          <p:nvPr>
            <p:ph type="sldNum" sz="quarter" idx="12"/>
          </p:nvPr>
        </p:nvSpPr>
        <p:spPr/>
        <p:txBody>
          <a:bodyPr/>
          <a:lstStyle/>
          <a:p>
            <a:fld id="{899C8764-7D4C-9643-B886-47E7CE8D6C0F}" type="slidenum">
              <a:rPr lang="en-US" smtClean="0"/>
              <a:t>3</a:t>
            </a:fld>
            <a:endParaRPr lang="en-US"/>
          </a:p>
        </p:txBody>
      </p:sp>
      <p:sp>
        <p:nvSpPr>
          <p:cNvPr id="7" name="Content Placeholder 6">
            <a:extLst>
              <a:ext uri="{FF2B5EF4-FFF2-40B4-BE49-F238E27FC236}">
                <a16:creationId xmlns:a16="http://schemas.microsoft.com/office/drawing/2014/main" id="{E09BBE69-B3C3-4EBD-915F-E71F54FF0A81}"/>
              </a:ext>
            </a:extLst>
          </p:cNvPr>
          <p:cNvSpPr>
            <a:spLocks noGrp="1"/>
          </p:cNvSpPr>
          <p:nvPr>
            <p:ph idx="1"/>
          </p:nvPr>
        </p:nvSpPr>
        <p:spPr>
          <a:xfrm>
            <a:off x="616007" y="2989406"/>
            <a:ext cx="7384993" cy="3508376"/>
          </a:xfrm>
        </p:spPr>
        <p:txBody>
          <a:bodyPr vert="horz" lIns="91440" tIns="45720" rIns="91440" bIns="45720" rtlCol="0" anchor="t">
            <a:normAutofit/>
          </a:bodyPr>
          <a:lstStyle/>
          <a:p>
            <a:pPr marL="233045" lvl="1" indent="-233045"/>
            <a:r>
              <a:rPr lang="en-US"/>
              <a:t>Situation Summary</a:t>
            </a:r>
          </a:p>
          <a:p>
            <a:pPr marL="233045" lvl="1" indent="-233045"/>
            <a:r>
              <a:rPr lang="en-US"/>
              <a:t>Goals</a:t>
            </a:r>
          </a:p>
          <a:p>
            <a:pPr marL="233045" lvl="1" indent="-233045"/>
            <a:r>
              <a:rPr lang="en-US"/>
              <a:t>Stakeholders/Audiences</a:t>
            </a:r>
          </a:p>
          <a:p>
            <a:pPr marL="233045" lvl="1" indent="-233045"/>
            <a:r>
              <a:rPr lang="en-US"/>
              <a:t>Key Messages</a:t>
            </a:r>
          </a:p>
          <a:p>
            <a:pPr marL="233045" lvl="1" indent="-233045"/>
            <a:r>
              <a:rPr lang="en-US"/>
              <a:t>Stakeholder Engagement and Communication Plan</a:t>
            </a:r>
          </a:p>
          <a:p>
            <a:pPr marL="233045" lvl="1" indent="-233045"/>
            <a:r>
              <a:rPr lang="en-US"/>
              <a:t>Quick Win Tactics</a:t>
            </a:r>
          </a:p>
          <a:p>
            <a:pPr marL="233045" lvl="1" indent="-233045"/>
            <a:r>
              <a:rPr lang="en-US"/>
              <a:t>Measures for Success </a:t>
            </a:r>
          </a:p>
        </p:txBody>
      </p:sp>
      <p:sp>
        <p:nvSpPr>
          <p:cNvPr id="8" name="TextBox 7">
            <a:extLst>
              <a:ext uri="{FF2B5EF4-FFF2-40B4-BE49-F238E27FC236}">
                <a16:creationId xmlns:a16="http://schemas.microsoft.com/office/drawing/2014/main" id="{12929191-C393-4914-9AE3-E31DB54436DC}"/>
              </a:ext>
            </a:extLst>
          </p:cNvPr>
          <p:cNvSpPr txBox="1"/>
          <p:nvPr/>
        </p:nvSpPr>
        <p:spPr>
          <a:xfrm>
            <a:off x="8421796" y="1764326"/>
            <a:ext cx="3453315" cy="2031325"/>
          </a:xfrm>
          <a:prstGeom prst="rect">
            <a:avLst/>
          </a:prstGeom>
          <a:noFill/>
        </p:spPr>
        <p:txBody>
          <a:bodyPr wrap="square" rtlCol="0">
            <a:spAutoFit/>
          </a:bodyPr>
          <a:lstStyle/>
          <a:p>
            <a:pPr algn="ctr"/>
            <a:r>
              <a:rPr lang="en-US" sz="3000" b="1">
                <a:solidFill>
                  <a:schemeClr val="bg1"/>
                </a:solidFill>
              </a:rPr>
              <a:t>GET A DETAILED HOW-TO GUIDE.</a:t>
            </a:r>
            <a:br>
              <a:rPr lang="en-US" sz="3000" b="1">
                <a:solidFill>
                  <a:schemeClr val="bg1"/>
                </a:solidFill>
              </a:rPr>
            </a:br>
            <a:r>
              <a:rPr lang="en-US" sz="3000" b="1">
                <a:solidFill>
                  <a:schemeClr val="bg1"/>
                </a:solidFill>
              </a:rPr>
              <a:t> </a:t>
            </a:r>
          </a:p>
          <a:p>
            <a:pPr algn="ctr"/>
            <a:br>
              <a:rPr lang="en-US" sz="1200">
                <a:solidFill>
                  <a:srgbClr val="F49100"/>
                </a:solidFill>
                <a:hlinkClick r:id="rId3">
                  <a:extLst>
                    <a:ext uri="{A12FA001-AC4F-418D-AE19-62706E023703}">
                      <ahyp:hlinkClr xmlns:ahyp="http://schemas.microsoft.com/office/drawing/2018/hyperlinkcolor" val="tx"/>
                    </a:ext>
                  </a:extLst>
                </a:hlinkClick>
              </a:rPr>
            </a:br>
            <a:endParaRPr lang="en-US" sz="1200">
              <a:solidFill>
                <a:srgbClr val="F49100"/>
              </a:solidFill>
              <a:hlinkClick r:id="rId3">
                <a:extLst>
                  <a:ext uri="{A12FA001-AC4F-418D-AE19-62706E023703}">
                    <ahyp:hlinkClr xmlns:ahyp="http://schemas.microsoft.com/office/drawing/2018/hyperlinkcolor" val="tx"/>
                  </a:ext>
                </a:extLst>
              </a:hlinkClick>
            </a:endParaRPr>
          </a:p>
          <a:p>
            <a:pPr algn="ctr"/>
            <a:r>
              <a:rPr lang="en-US" sz="1200" b="1">
                <a:solidFill>
                  <a:schemeClr val="bg2">
                    <a:lumMod val="60000"/>
                    <a:lumOff val="40000"/>
                  </a:schemeClr>
                </a:solidFill>
                <a:hlinkClick r:id="rId3">
                  <a:extLst>
                    <a:ext uri="{A12FA001-AC4F-418D-AE19-62706E023703}">
                      <ahyp:hlinkClr xmlns:ahyp="http://schemas.microsoft.com/office/drawing/2018/hyperlinkcolor" val="tx"/>
                    </a:ext>
                  </a:extLst>
                </a:hlinkClick>
              </a:rPr>
              <a:t>CLICK HERE</a:t>
            </a:r>
          </a:p>
        </p:txBody>
      </p:sp>
      <p:sp>
        <p:nvSpPr>
          <p:cNvPr id="3" name="Rectangle 2">
            <a:extLst>
              <a:ext uri="{FF2B5EF4-FFF2-40B4-BE49-F238E27FC236}">
                <a16:creationId xmlns:a16="http://schemas.microsoft.com/office/drawing/2014/main" id="{58CBC783-EDE1-2242-8EB9-5BABEA731B2B}"/>
              </a:ext>
            </a:extLst>
          </p:cNvPr>
          <p:cNvSpPr/>
          <p:nvPr/>
        </p:nvSpPr>
        <p:spPr>
          <a:xfrm>
            <a:off x="595223" y="1568118"/>
            <a:ext cx="7100977" cy="1200329"/>
          </a:xfrm>
          <a:prstGeom prst="rect">
            <a:avLst/>
          </a:prstGeom>
        </p:spPr>
        <p:txBody>
          <a:bodyPr wrap="square" lIns="91440" tIns="45720" rIns="91440" bIns="45720" anchor="t">
            <a:spAutoFit/>
          </a:bodyPr>
          <a:lstStyle/>
          <a:p>
            <a:r>
              <a:rPr lang="en-US">
                <a:ea typeface="Calibri" panose="020F0502020204030204" pitchFamily="34" charset="0"/>
                <a:cs typeface="Times New Roman"/>
              </a:rPr>
              <a:t>While a 100 Day Plan for new leaders can take on many forms and is as unique as the business challenges leaders face, there are seven core components that the best plans have. Use this 100 Day Plan example framework as a guide:  </a:t>
            </a:r>
            <a:endParaRPr lang="en-US">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657A99D9-8419-9E41-A523-99AB86E02CD0}"/>
              </a:ext>
            </a:extLst>
          </p:cNvPr>
          <p:cNvPicPr>
            <a:picLocks noChangeAspect="1"/>
          </p:cNvPicPr>
          <p:nvPr/>
        </p:nvPicPr>
        <p:blipFill>
          <a:blip r:embed="rId4"/>
          <a:stretch>
            <a:fillRect/>
          </a:stretch>
        </p:blipFill>
        <p:spPr>
          <a:xfrm>
            <a:off x="9963725" y="2883187"/>
            <a:ext cx="369455" cy="415637"/>
          </a:xfrm>
          <a:prstGeom prst="rect">
            <a:avLst/>
          </a:prstGeom>
        </p:spPr>
      </p:pic>
      <p:sp>
        <p:nvSpPr>
          <p:cNvPr id="9" name="Title 8">
            <a:extLst>
              <a:ext uri="{FF2B5EF4-FFF2-40B4-BE49-F238E27FC236}">
                <a16:creationId xmlns:a16="http://schemas.microsoft.com/office/drawing/2014/main" id="{2B1C3AE4-2718-8C2B-8367-EFBE2E06AB3D}"/>
              </a:ext>
            </a:extLst>
          </p:cNvPr>
          <p:cNvSpPr>
            <a:spLocks noGrp="1"/>
          </p:cNvSpPr>
          <p:nvPr>
            <p:ph type="title"/>
          </p:nvPr>
        </p:nvSpPr>
        <p:spPr/>
        <p:txBody>
          <a:bodyPr/>
          <a:lstStyle/>
          <a:p>
            <a:r>
              <a:rPr lang="en-US"/>
              <a:t>Table of Contents </a:t>
            </a:r>
          </a:p>
        </p:txBody>
      </p:sp>
    </p:spTree>
    <p:extLst>
      <p:ext uri="{BB962C8B-B14F-4D97-AF65-F5344CB8AC3E}">
        <p14:creationId xmlns:p14="http://schemas.microsoft.com/office/powerpoint/2010/main" val="16656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52DED-6A17-4F70-BAFC-A6EA706A2321}"/>
              </a:ext>
            </a:extLst>
          </p:cNvPr>
          <p:cNvSpPr>
            <a:spLocks noGrp="1"/>
          </p:cNvSpPr>
          <p:nvPr>
            <p:ph type="sldNum" sz="quarter" idx="12"/>
          </p:nvPr>
        </p:nvSpPr>
        <p:spPr/>
        <p:txBody>
          <a:bodyPr/>
          <a:lstStyle/>
          <a:p>
            <a:fld id="{899C8764-7D4C-9643-B886-47E7CE8D6C0F}" type="slidenum">
              <a:rPr lang="en-US" smtClean="0"/>
              <a:t>4</a:t>
            </a:fld>
            <a:endParaRPr lang="en-US"/>
          </a:p>
        </p:txBody>
      </p:sp>
      <p:sp>
        <p:nvSpPr>
          <p:cNvPr id="5" name="Rectangle 4">
            <a:extLst>
              <a:ext uri="{FF2B5EF4-FFF2-40B4-BE49-F238E27FC236}">
                <a16:creationId xmlns:a16="http://schemas.microsoft.com/office/drawing/2014/main" id="{AADF5C6C-90A5-2E48-878C-3E3C533F149D}"/>
              </a:ext>
            </a:extLst>
          </p:cNvPr>
          <p:cNvSpPr/>
          <p:nvPr/>
        </p:nvSpPr>
        <p:spPr>
          <a:xfrm>
            <a:off x="595223" y="1568118"/>
            <a:ext cx="4872127" cy="4199098"/>
          </a:xfrm>
          <a:prstGeom prst="rect">
            <a:avLst/>
          </a:prstGeom>
        </p:spPr>
        <p:txBody>
          <a:bodyPr wrap="square">
            <a:spAutoFit/>
          </a:bodyPr>
          <a:lstStyle/>
          <a:p>
            <a:pPr>
              <a:lnSpc>
                <a:spcPts val="2300"/>
              </a:lnSpc>
            </a:pPr>
            <a:r>
              <a:rPr lang="en-US">
                <a:ea typeface="Calibri" panose="020F0502020204030204" pitchFamily="34" charset="0"/>
                <a:cs typeface="Times New Roman" panose="02020603050405020304" pitchFamily="18" charset="0"/>
              </a:rPr>
              <a:t>Outline the current business landscape, strengths, opportunities, and other important headlines that capture the context you’re stepping into as a new leader. This might include the state of engagement at your organization, cost pressures, how employees perceive you as the new leader, and more. </a:t>
            </a:r>
            <a:br>
              <a:rPr lang="en-US">
                <a:ea typeface="Calibri" panose="020F0502020204030204" pitchFamily="34" charset="0"/>
                <a:cs typeface="Times New Roman" panose="02020603050405020304" pitchFamily="18" charset="0"/>
              </a:rPr>
            </a:br>
            <a:br>
              <a:rPr lang="en-US">
                <a:ea typeface="Calibri" panose="020F0502020204030204" pitchFamily="34" charset="0"/>
                <a:cs typeface="Times New Roman" panose="02020603050405020304" pitchFamily="18" charset="0"/>
              </a:rPr>
            </a:br>
            <a:r>
              <a:rPr lang="en-US">
                <a:ea typeface="Calibri" panose="020F0502020204030204" pitchFamily="34" charset="0"/>
                <a:cs typeface="Times New Roman" panose="02020603050405020304" pitchFamily="18" charset="0"/>
              </a:rPr>
              <a:t>Take an employee-centric point of view and by key audience segments and then try to understand the challenge they need to overcome in today’s environment. </a:t>
            </a:r>
          </a:p>
        </p:txBody>
      </p:sp>
      <p:pic>
        <p:nvPicPr>
          <p:cNvPr id="9" name="Picture 8">
            <a:extLst>
              <a:ext uri="{FF2B5EF4-FFF2-40B4-BE49-F238E27FC236}">
                <a16:creationId xmlns:a16="http://schemas.microsoft.com/office/drawing/2014/main" id="{CED1AD53-EF4D-BA45-8A47-DF128173AF14}"/>
              </a:ext>
            </a:extLst>
          </p:cNvPr>
          <p:cNvPicPr>
            <a:picLocks noChangeAspect="1"/>
          </p:cNvPicPr>
          <p:nvPr/>
        </p:nvPicPr>
        <p:blipFill>
          <a:blip r:embed="rId2"/>
          <a:stretch>
            <a:fillRect/>
          </a:stretch>
        </p:blipFill>
        <p:spPr>
          <a:xfrm>
            <a:off x="6086475" y="2175164"/>
            <a:ext cx="6105524" cy="3796146"/>
          </a:xfrm>
          <a:prstGeom prst="rect">
            <a:avLst/>
          </a:prstGeom>
        </p:spPr>
      </p:pic>
      <p:sp>
        <p:nvSpPr>
          <p:cNvPr id="8" name="Rectangle 7">
            <a:extLst>
              <a:ext uri="{FF2B5EF4-FFF2-40B4-BE49-F238E27FC236}">
                <a16:creationId xmlns:a16="http://schemas.microsoft.com/office/drawing/2014/main" id="{4C40A164-3385-704C-B370-88B9D7393A11}"/>
              </a:ext>
            </a:extLst>
          </p:cNvPr>
          <p:cNvSpPr/>
          <p:nvPr/>
        </p:nvSpPr>
        <p:spPr>
          <a:xfrm>
            <a:off x="6556321" y="2544820"/>
            <a:ext cx="3192950" cy="2031325"/>
          </a:xfrm>
          <a:prstGeom prst="rect">
            <a:avLst/>
          </a:prstGeom>
        </p:spPr>
        <p:txBody>
          <a:bodyPr wrap="square">
            <a:spAutoFit/>
          </a:bodyPr>
          <a:lstStyle/>
          <a:p>
            <a:r>
              <a:rPr lang="en-US">
                <a:solidFill>
                  <a:schemeClr val="bg1"/>
                </a:solidFill>
              </a:rPr>
              <a:t>You may need to set-up informational interviews with a few key colleagues to help confirm some of your assumptions and to highlight details that you wouldn’t yet know. </a:t>
            </a:r>
          </a:p>
        </p:txBody>
      </p:sp>
      <p:pic>
        <p:nvPicPr>
          <p:cNvPr id="11" name="Picture 10">
            <a:extLst>
              <a:ext uri="{FF2B5EF4-FFF2-40B4-BE49-F238E27FC236}">
                <a16:creationId xmlns:a16="http://schemas.microsoft.com/office/drawing/2014/main" id="{FE32D2A0-5E3F-2443-B629-C5924B0D555C}"/>
              </a:ext>
            </a:extLst>
          </p:cNvPr>
          <p:cNvPicPr>
            <a:picLocks noChangeAspect="1"/>
          </p:cNvPicPr>
          <p:nvPr/>
        </p:nvPicPr>
        <p:blipFill>
          <a:blip r:embed="rId3"/>
          <a:stretch>
            <a:fillRect/>
          </a:stretch>
        </p:blipFill>
        <p:spPr>
          <a:xfrm rot="3227381">
            <a:off x="5916968" y="1773353"/>
            <a:ext cx="1280838" cy="744487"/>
          </a:xfrm>
          <a:prstGeom prst="rect">
            <a:avLst/>
          </a:prstGeom>
        </p:spPr>
      </p:pic>
      <p:pic>
        <p:nvPicPr>
          <p:cNvPr id="13" name="Picture 12">
            <a:extLst>
              <a:ext uri="{FF2B5EF4-FFF2-40B4-BE49-F238E27FC236}">
                <a16:creationId xmlns:a16="http://schemas.microsoft.com/office/drawing/2014/main" id="{05E4248F-2C1E-4D45-807E-74D3DB68509B}"/>
              </a:ext>
            </a:extLst>
          </p:cNvPr>
          <p:cNvPicPr>
            <a:picLocks noChangeAspect="1"/>
          </p:cNvPicPr>
          <p:nvPr/>
        </p:nvPicPr>
        <p:blipFill>
          <a:blip r:embed="rId4"/>
          <a:stretch>
            <a:fillRect/>
          </a:stretch>
        </p:blipFill>
        <p:spPr>
          <a:xfrm>
            <a:off x="9820221" y="2625844"/>
            <a:ext cx="949956" cy="1013286"/>
          </a:xfrm>
          <a:prstGeom prst="rect">
            <a:avLst/>
          </a:prstGeom>
        </p:spPr>
      </p:pic>
      <p:sp>
        <p:nvSpPr>
          <p:cNvPr id="6" name="Title 5">
            <a:extLst>
              <a:ext uri="{FF2B5EF4-FFF2-40B4-BE49-F238E27FC236}">
                <a16:creationId xmlns:a16="http://schemas.microsoft.com/office/drawing/2014/main" id="{06AF6585-0597-1DD2-0997-35C87F2A7BA7}"/>
              </a:ext>
            </a:extLst>
          </p:cNvPr>
          <p:cNvSpPr>
            <a:spLocks noGrp="1"/>
          </p:cNvSpPr>
          <p:nvPr>
            <p:ph type="title"/>
          </p:nvPr>
        </p:nvSpPr>
        <p:spPr/>
        <p:txBody>
          <a:bodyPr/>
          <a:lstStyle/>
          <a:p>
            <a:r>
              <a:rPr lang="en-US"/>
              <a:t>Situation Summary </a:t>
            </a:r>
          </a:p>
        </p:txBody>
      </p:sp>
    </p:spTree>
    <p:extLst>
      <p:ext uri="{BB962C8B-B14F-4D97-AF65-F5344CB8AC3E}">
        <p14:creationId xmlns:p14="http://schemas.microsoft.com/office/powerpoint/2010/main" val="408150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D6DA5D-F24F-C543-897A-A0D66B608E99}"/>
              </a:ext>
            </a:extLst>
          </p:cNvPr>
          <p:cNvPicPr>
            <a:picLocks noChangeAspect="1"/>
          </p:cNvPicPr>
          <p:nvPr/>
        </p:nvPicPr>
        <p:blipFill rotWithShape="1">
          <a:blip r:embed="rId2"/>
          <a:srcRect t="8495" r="4119" b="4376"/>
          <a:stretch/>
        </p:blipFill>
        <p:spPr>
          <a:xfrm>
            <a:off x="0" y="0"/>
            <a:ext cx="12192000" cy="6858000"/>
          </a:xfrm>
          <a:prstGeom prst="rect">
            <a:avLst/>
          </a:prstGeom>
        </p:spPr>
      </p:pic>
      <p:sp>
        <p:nvSpPr>
          <p:cNvPr id="2" name="Title 1">
            <a:extLst>
              <a:ext uri="{FF2B5EF4-FFF2-40B4-BE49-F238E27FC236}">
                <a16:creationId xmlns:a16="http://schemas.microsoft.com/office/drawing/2014/main" id="{428EC2C8-8840-48D8-8093-65E237464504}"/>
              </a:ext>
            </a:extLst>
          </p:cNvPr>
          <p:cNvSpPr>
            <a:spLocks noGrp="1"/>
          </p:cNvSpPr>
          <p:nvPr>
            <p:ph type="title"/>
          </p:nvPr>
        </p:nvSpPr>
        <p:spPr/>
        <p:txBody>
          <a:bodyPr/>
          <a:lstStyle/>
          <a:p>
            <a:r>
              <a:rPr lang="en-US">
                <a:solidFill>
                  <a:schemeClr val="bg1"/>
                </a:solidFill>
              </a:rPr>
              <a:t>Goals</a:t>
            </a:r>
          </a:p>
        </p:txBody>
      </p:sp>
      <p:sp>
        <p:nvSpPr>
          <p:cNvPr id="4" name="Slide Number Placeholder 3">
            <a:extLst>
              <a:ext uri="{FF2B5EF4-FFF2-40B4-BE49-F238E27FC236}">
                <a16:creationId xmlns:a16="http://schemas.microsoft.com/office/drawing/2014/main" id="{B2F40A6D-0D19-47BF-AEF8-1A5C6F3DFF7C}"/>
              </a:ext>
            </a:extLst>
          </p:cNvPr>
          <p:cNvSpPr>
            <a:spLocks noGrp="1"/>
          </p:cNvSpPr>
          <p:nvPr>
            <p:ph type="sldNum" sz="quarter" idx="12"/>
          </p:nvPr>
        </p:nvSpPr>
        <p:spPr/>
        <p:txBody>
          <a:bodyPr/>
          <a:lstStyle/>
          <a:p>
            <a:fld id="{899C8764-7D4C-9643-B886-47E7CE8D6C0F}" type="slidenum">
              <a:rPr lang="en-US" smtClean="0"/>
              <a:t>5</a:t>
            </a:fld>
            <a:endParaRPr lang="en-US"/>
          </a:p>
        </p:txBody>
      </p:sp>
      <p:pic>
        <p:nvPicPr>
          <p:cNvPr id="7" name="Picture 6">
            <a:extLst>
              <a:ext uri="{FF2B5EF4-FFF2-40B4-BE49-F238E27FC236}">
                <a16:creationId xmlns:a16="http://schemas.microsoft.com/office/drawing/2014/main" id="{7D34E805-9B77-F344-B822-222E0D367936}"/>
              </a:ext>
            </a:extLst>
          </p:cNvPr>
          <p:cNvPicPr>
            <a:picLocks noChangeAspect="1"/>
          </p:cNvPicPr>
          <p:nvPr/>
        </p:nvPicPr>
        <p:blipFill rotWithShape="1">
          <a:blip r:embed="rId3"/>
          <a:srcRect l="-1" r="66380" b="47312"/>
          <a:stretch/>
        </p:blipFill>
        <p:spPr>
          <a:xfrm>
            <a:off x="1" y="1"/>
            <a:ext cx="491705" cy="1408966"/>
          </a:xfrm>
          <a:prstGeom prst="rect">
            <a:avLst/>
          </a:prstGeom>
        </p:spPr>
      </p:pic>
      <p:sp>
        <p:nvSpPr>
          <p:cNvPr id="8" name="TextBox 7">
            <a:extLst>
              <a:ext uri="{FF2B5EF4-FFF2-40B4-BE49-F238E27FC236}">
                <a16:creationId xmlns:a16="http://schemas.microsoft.com/office/drawing/2014/main" id="{A7B86648-219E-CE44-A92B-0AEBEA5B5E25}"/>
              </a:ext>
            </a:extLst>
          </p:cNvPr>
          <p:cNvSpPr txBox="1"/>
          <p:nvPr/>
        </p:nvSpPr>
        <p:spPr>
          <a:xfrm>
            <a:off x="56227" y="6698890"/>
            <a:ext cx="1174057" cy="100027"/>
          </a:xfrm>
          <a:prstGeom prst="rect">
            <a:avLst/>
          </a:prstGeom>
          <a:noFill/>
        </p:spPr>
        <p:txBody>
          <a:bodyPr wrap="square" lIns="0" tIns="0" rIns="0" bIns="0" rtlCol="0">
            <a:spAutoFit/>
          </a:bodyPr>
          <a:lstStyle/>
          <a:p>
            <a:r>
              <a:rPr lang="en-US" sz="650">
                <a:solidFill>
                  <a:schemeClr val="tx1">
                    <a:lumMod val="50000"/>
                    <a:lumOff val="50000"/>
                  </a:schemeClr>
                </a:solidFill>
              </a:rPr>
              <a:t>© 2023 The Grossman Group</a:t>
            </a:r>
          </a:p>
        </p:txBody>
      </p:sp>
      <p:sp>
        <p:nvSpPr>
          <p:cNvPr id="9" name="Rectangle 8">
            <a:extLst>
              <a:ext uri="{FF2B5EF4-FFF2-40B4-BE49-F238E27FC236}">
                <a16:creationId xmlns:a16="http://schemas.microsoft.com/office/drawing/2014/main" id="{74BB5E21-81D5-BA4A-B75A-CBEABD5E852C}"/>
              </a:ext>
            </a:extLst>
          </p:cNvPr>
          <p:cNvSpPr/>
          <p:nvPr/>
        </p:nvSpPr>
        <p:spPr>
          <a:xfrm>
            <a:off x="1238250" y="6630380"/>
            <a:ext cx="5753099" cy="223138"/>
          </a:xfrm>
          <a:prstGeom prst="rect">
            <a:avLst/>
          </a:prstGeom>
        </p:spPr>
        <p:txBody>
          <a:bodyPr wrap="square" anchor="b">
            <a:spAutoFit/>
          </a:bodyPr>
          <a:lstStyle/>
          <a:p>
            <a:r>
              <a:rPr lang="en-US" sz="850" b="1">
                <a:solidFill>
                  <a:schemeClr val="accent1"/>
                </a:solidFill>
                <a:effectLst/>
                <a:latin typeface="Century Gothic" panose="020B0502020202020204" pitchFamily="34" charset="0"/>
              </a:rPr>
              <a:t>&gt; </a:t>
            </a:r>
            <a:r>
              <a:rPr lang="en-US" sz="850">
                <a:solidFill>
                  <a:schemeClr val="bg1"/>
                </a:solidFill>
                <a:effectLst/>
                <a:latin typeface="Century Gothic" panose="020B0502020202020204" pitchFamily="34" charset="0"/>
              </a:rPr>
              <a:t>For help with your 100 Day </a:t>
            </a:r>
            <a:r>
              <a:rPr lang="en-US" sz="850">
                <a:solidFill>
                  <a:schemeClr val="bg1"/>
                </a:solidFill>
                <a:latin typeface="Century Gothic" panose="020B0502020202020204" pitchFamily="34" charset="0"/>
              </a:rPr>
              <a:t>P</a:t>
            </a:r>
            <a:r>
              <a:rPr lang="en-US" sz="850">
                <a:solidFill>
                  <a:schemeClr val="bg1"/>
                </a:solidFill>
                <a:effectLst/>
                <a:latin typeface="Century Gothic" panose="020B0502020202020204" pitchFamily="34" charset="0"/>
              </a:rPr>
              <a:t>lan, contact us at </a:t>
            </a:r>
            <a:r>
              <a:rPr lang="en-US" sz="850" b="1" err="1">
                <a:solidFill>
                  <a:schemeClr val="bg1"/>
                </a:solidFill>
                <a:effectLst/>
                <a:latin typeface="Century Gothic" panose="020B0502020202020204" pitchFamily="34" charset="0"/>
              </a:rPr>
              <a:t>results@YourThoughtPartner.com</a:t>
            </a:r>
            <a:r>
              <a:rPr lang="en-US" sz="850" b="1">
                <a:solidFill>
                  <a:schemeClr val="bg1"/>
                </a:solidFill>
                <a:effectLst/>
                <a:latin typeface="Century Gothic" panose="020B0502020202020204" pitchFamily="34" charset="0"/>
              </a:rPr>
              <a:t> </a:t>
            </a:r>
            <a:r>
              <a:rPr lang="en-US" sz="850">
                <a:solidFill>
                  <a:schemeClr val="bg1"/>
                </a:solidFill>
                <a:effectLst/>
                <a:latin typeface="Century Gothic" panose="020B0502020202020204" pitchFamily="34" charset="0"/>
              </a:rPr>
              <a:t>or </a:t>
            </a:r>
            <a:r>
              <a:rPr lang="en-US" sz="850" b="1">
                <a:solidFill>
                  <a:schemeClr val="bg1"/>
                </a:solidFill>
                <a:effectLst/>
                <a:latin typeface="Century Gothic" panose="020B0502020202020204" pitchFamily="34" charset="0"/>
              </a:rPr>
              <a:t>312.829.3242</a:t>
            </a:r>
          </a:p>
        </p:txBody>
      </p:sp>
      <p:sp>
        <p:nvSpPr>
          <p:cNvPr id="12" name="Rectangle 11">
            <a:extLst>
              <a:ext uri="{FF2B5EF4-FFF2-40B4-BE49-F238E27FC236}">
                <a16:creationId xmlns:a16="http://schemas.microsoft.com/office/drawing/2014/main" id="{6CDE4278-5EAA-674A-B190-84138568EF1B}"/>
              </a:ext>
            </a:extLst>
          </p:cNvPr>
          <p:cNvSpPr/>
          <p:nvPr/>
        </p:nvSpPr>
        <p:spPr>
          <a:xfrm>
            <a:off x="292972" y="3199363"/>
            <a:ext cx="2931594" cy="1131079"/>
          </a:xfrm>
          <a:prstGeom prst="rect">
            <a:avLst/>
          </a:prstGeom>
        </p:spPr>
        <p:txBody>
          <a:bodyPr wrap="square">
            <a:spAutoFit/>
          </a:bodyPr>
          <a:lstStyle/>
          <a:p>
            <a:r>
              <a:rPr lang="en-US" sz="1350" b="1"/>
              <a:t>NEAR-TERM: </a:t>
            </a:r>
            <a:r>
              <a:rPr lang="en-US" sz="1350">
                <a:solidFill>
                  <a:schemeClr val="bg1"/>
                </a:solidFill>
              </a:rPr>
              <a:t>where you want to be 100 days in on the job? What impact do you want to have made and how does that line up to your longer-term goals?</a:t>
            </a:r>
          </a:p>
        </p:txBody>
      </p:sp>
      <p:sp>
        <p:nvSpPr>
          <p:cNvPr id="13" name="Rectangle 12">
            <a:extLst>
              <a:ext uri="{FF2B5EF4-FFF2-40B4-BE49-F238E27FC236}">
                <a16:creationId xmlns:a16="http://schemas.microsoft.com/office/drawing/2014/main" id="{676434AE-E061-CD44-BD49-BBC88EABC739}"/>
              </a:ext>
            </a:extLst>
          </p:cNvPr>
          <p:cNvSpPr/>
          <p:nvPr/>
        </p:nvSpPr>
        <p:spPr>
          <a:xfrm>
            <a:off x="292972" y="4642186"/>
            <a:ext cx="3069353" cy="1384995"/>
          </a:xfrm>
          <a:prstGeom prst="rect">
            <a:avLst/>
          </a:prstGeom>
        </p:spPr>
        <p:txBody>
          <a:bodyPr wrap="square">
            <a:spAutoFit/>
          </a:bodyPr>
          <a:lstStyle/>
          <a:p>
            <a:r>
              <a:rPr lang="en-US" sz="1350" b="1"/>
              <a:t>LONGER-TERM: </a:t>
            </a:r>
            <a:r>
              <a:rPr lang="en-US" sz="1350">
                <a:solidFill>
                  <a:schemeClr val="bg1"/>
                </a:solidFill>
              </a:rPr>
              <a:t>what do you want people to say about you and the business 18 months from now and what are some of the big actions you might consider taking to make your vision a reality?</a:t>
            </a:r>
          </a:p>
        </p:txBody>
      </p:sp>
      <p:sp>
        <p:nvSpPr>
          <p:cNvPr id="14" name="Rectangle 13">
            <a:extLst>
              <a:ext uri="{FF2B5EF4-FFF2-40B4-BE49-F238E27FC236}">
                <a16:creationId xmlns:a16="http://schemas.microsoft.com/office/drawing/2014/main" id="{22E8F6A4-7975-524D-933A-8DAA94D33C21}"/>
              </a:ext>
            </a:extLst>
          </p:cNvPr>
          <p:cNvSpPr/>
          <p:nvPr/>
        </p:nvSpPr>
        <p:spPr>
          <a:xfrm>
            <a:off x="3716226" y="3199363"/>
            <a:ext cx="2465499" cy="2377574"/>
          </a:xfrm>
          <a:prstGeom prst="rect">
            <a:avLst/>
          </a:prstGeom>
        </p:spPr>
        <p:txBody>
          <a:bodyPr wrap="square">
            <a:spAutoFit/>
          </a:bodyPr>
          <a:lstStyle/>
          <a:p>
            <a:r>
              <a:rPr lang="en-US" sz="1350">
                <a:solidFill>
                  <a:schemeClr val="bg1"/>
                </a:solidFill>
              </a:rPr>
              <a:t>List your goals, ensuring there are business metrics and relationship goals. For example: a relationship goal could be to establish credibility and build trust with key stakeholders. A metric for that could be to meet with site leaders and front-line employees at five sites in the first 30 days.</a:t>
            </a:r>
          </a:p>
        </p:txBody>
      </p:sp>
      <p:cxnSp>
        <p:nvCxnSpPr>
          <p:cNvPr id="16" name="Straight Connector 15">
            <a:extLst>
              <a:ext uri="{FF2B5EF4-FFF2-40B4-BE49-F238E27FC236}">
                <a16:creationId xmlns:a16="http://schemas.microsoft.com/office/drawing/2014/main" id="{CB054228-DE53-B74F-96DC-57DC771DA40A}"/>
              </a:ext>
            </a:extLst>
          </p:cNvPr>
          <p:cNvCxnSpPr/>
          <p:nvPr/>
        </p:nvCxnSpPr>
        <p:spPr>
          <a:xfrm>
            <a:off x="3531973" y="3275292"/>
            <a:ext cx="0" cy="23239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7A3551-ACDE-E84B-9693-F01B9E2D1E80}"/>
              </a:ext>
            </a:extLst>
          </p:cNvPr>
          <p:cNvCxnSpPr>
            <a:cxnSpLocks/>
          </p:cNvCxnSpPr>
          <p:nvPr/>
        </p:nvCxnSpPr>
        <p:spPr>
          <a:xfrm flipH="1">
            <a:off x="400050" y="4481926"/>
            <a:ext cx="2857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DF6187C-6AB1-0947-940F-F1B040AF920A}"/>
              </a:ext>
            </a:extLst>
          </p:cNvPr>
          <p:cNvPicPr>
            <a:picLocks noChangeAspect="1"/>
          </p:cNvPicPr>
          <p:nvPr/>
        </p:nvPicPr>
        <p:blipFill>
          <a:blip r:embed="rId4"/>
          <a:stretch>
            <a:fillRect/>
          </a:stretch>
        </p:blipFill>
        <p:spPr>
          <a:xfrm rot="824868">
            <a:off x="6316558" y="4427774"/>
            <a:ext cx="830579" cy="1112383"/>
          </a:xfrm>
          <a:prstGeom prst="rect">
            <a:avLst/>
          </a:prstGeom>
        </p:spPr>
      </p:pic>
    </p:spTree>
    <p:extLst>
      <p:ext uri="{BB962C8B-B14F-4D97-AF65-F5344CB8AC3E}">
        <p14:creationId xmlns:p14="http://schemas.microsoft.com/office/powerpoint/2010/main" val="276529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C077-5983-372A-9F55-D7CB1BE140FB}"/>
              </a:ext>
            </a:extLst>
          </p:cNvPr>
          <p:cNvSpPr>
            <a:spLocks noGrp="1"/>
          </p:cNvSpPr>
          <p:nvPr>
            <p:ph type="title"/>
          </p:nvPr>
        </p:nvSpPr>
        <p:spPr/>
        <p:txBody>
          <a:bodyPr/>
          <a:lstStyle/>
          <a:p>
            <a:r>
              <a:rPr lang="en-US"/>
              <a:t>Goals</a:t>
            </a:r>
          </a:p>
        </p:txBody>
      </p:sp>
      <p:sp>
        <p:nvSpPr>
          <p:cNvPr id="4" name="Slide Number Placeholder 3">
            <a:extLst>
              <a:ext uri="{FF2B5EF4-FFF2-40B4-BE49-F238E27FC236}">
                <a16:creationId xmlns:a16="http://schemas.microsoft.com/office/drawing/2014/main" id="{DAFE8DDB-DDBF-1654-64AE-79A18566ADCB}"/>
              </a:ext>
            </a:extLst>
          </p:cNvPr>
          <p:cNvSpPr>
            <a:spLocks noGrp="1"/>
          </p:cNvSpPr>
          <p:nvPr>
            <p:ph type="sldNum" sz="quarter" idx="12"/>
          </p:nvPr>
        </p:nvSpPr>
        <p:spPr/>
        <p:txBody>
          <a:bodyPr/>
          <a:lstStyle/>
          <a:p>
            <a:fld id="{899C8764-7D4C-9643-B886-47E7CE8D6C0F}" type="slidenum">
              <a:rPr lang="en-US" smtClean="0"/>
              <a:t>6</a:t>
            </a:fld>
            <a:endParaRPr lang="en-US"/>
          </a:p>
        </p:txBody>
      </p:sp>
      <p:graphicFrame>
        <p:nvGraphicFramePr>
          <p:cNvPr id="5" name="Table 6">
            <a:extLst>
              <a:ext uri="{FF2B5EF4-FFF2-40B4-BE49-F238E27FC236}">
                <a16:creationId xmlns:a16="http://schemas.microsoft.com/office/drawing/2014/main" id="{B9AEF86D-FD18-222A-294A-42AF927D173A}"/>
              </a:ext>
            </a:extLst>
          </p:cNvPr>
          <p:cNvGraphicFramePr>
            <a:graphicFrameLocks/>
          </p:cNvGraphicFramePr>
          <p:nvPr>
            <p:extLst>
              <p:ext uri="{D42A27DB-BD31-4B8C-83A1-F6EECF244321}">
                <p14:modId xmlns:p14="http://schemas.microsoft.com/office/powerpoint/2010/main" val="3211019889"/>
              </p:ext>
            </p:extLst>
          </p:nvPr>
        </p:nvGraphicFramePr>
        <p:xfrm>
          <a:off x="595312" y="1825625"/>
          <a:ext cx="11001465" cy="3963732"/>
        </p:xfrm>
        <a:graphic>
          <a:graphicData uri="http://schemas.openxmlformats.org/drawingml/2006/table">
            <a:tbl>
              <a:tblPr firstRow="1" bandRow="1">
                <a:tableStyleId>{5C22544A-7EE6-4342-B048-85BDC9FD1C3A}</a:tableStyleId>
              </a:tblPr>
              <a:tblGrid>
                <a:gridCol w="2200293">
                  <a:extLst>
                    <a:ext uri="{9D8B030D-6E8A-4147-A177-3AD203B41FA5}">
                      <a16:colId xmlns:a16="http://schemas.microsoft.com/office/drawing/2014/main" val="2223216543"/>
                    </a:ext>
                  </a:extLst>
                </a:gridCol>
                <a:gridCol w="2200293">
                  <a:extLst>
                    <a:ext uri="{9D8B030D-6E8A-4147-A177-3AD203B41FA5}">
                      <a16:colId xmlns:a16="http://schemas.microsoft.com/office/drawing/2014/main" val="1285821207"/>
                    </a:ext>
                  </a:extLst>
                </a:gridCol>
                <a:gridCol w="2200293">
                  <a:extLst>
                    <a:ext uri="{9D8B030D-6E8A-4147-A177-3AD203B41FA5}">
                      <a16:colId xmlns:a16="http://schemas.microsoft.com/office/drawing/2014/main" val="2630373058"/>
                    </a:ext>
                  </a:extLst>
                </a:gridCol>
                <a:gridCol w="2200293">
                  <a:extLst>
                    <a:ext uri="{9D8B030D-6E8A-4147-A177-3AD203B41FA5}">
                      <a16:colId xmlns:a16="http://schemas.microsoft.com/office/drawing/2014/main" val="4188592397"/>
                    </a:ext>
                  </a:extLst>
                </a:gridCol>
                <a:gridCol w="2200293">
                  <a:extLst>
                    <a:ext uri="{9D8B030D-6E8A-4147-A177-3AD203B41FA5}">
                      <a16:colId xmlns:a16="http://schemas.microsoft.com/office/drawing/2014/main" val="977065865"/>
                    </a:ext>
                  </a:extLst>
                </a:gridCol>
              </a:tblGrid>
              <a:tr h="731308">
                <a:tc>
                  <a:txBody>
                    <a:bodyPr/>
                    <a:lstStyle/>
                    <a:p>
                      <a:r>
                        <a:rPr lang="en-US"/>
                        <a:t>Goal</a:t>
                      </a:r>
                    </a:p>
                  </a:txBody>
                  <a:tcPr>
                    <a:solidFill>
                      <a:srgbClr val="1D45B9"/>
                    </a:solidFill>
                  </a:tcPr>
                </a:tc>
                <a:tc>
                  <a:txBody>
                    <a:bodyPr/>
                    <a:lstStyle/>
                    <a:p>
                      <a:r>
                        <a:rPr lang="en-US"/>
                        <a:t>Timeframe (long-term, near-term)</a:t>
                      </a:r>
                    </a:p>
                  </a:txBody>
                  <a:tcPr>
                    <a:solidFill>
                      <a:srgbClr val="1D45B9"/>
                    </a:solidFill>
                  </a:tcPr>
                </a:tc>
                <a:tc>
                  <a:txBody>
                    <a:bodyPr/>
                    <a:lstStyle/>
                    <a:p>
                      <a:r>
                        <a:rPr lang="en-US"/>
                        <a:t>How you’ll get there</a:t>
                      </a:r>
                    </a:p>
                  </a:txBody>
                  <a:tcPr>
                    <a:solidFill>
                      <a:srgbClr val="1D45B9"/>
                    </a:solidFill>
                  </a:tcPr>
                </a:tc>
                <a:tc>
                  <a:txBody>
                    <a:bodyPr/>
                    <a:lstStyle/>
                    <a:p>
                      <a:r>
                        <a:rPr lang="en-US"/>
                        <a:t>Metrics for success </a:t>
                      </a:r>
                    </a:p>
                  </a:txBody>
                  <a:tcPr>
                    <a:solidFill>
                      <a:srgbClr val="1D45B9"/>
                    </a:solidFill>
                  </a:tcPr>
                </a:tc>
                <a:tc>
                  <a:txBody>
                    <a:bodyPr/>
                    <a:lstStyle/>
                    <a:p>
                      <a:r>
                        <a:rPr lang="en-US"/>
                        <a:t>Next actions </a:t>
                      </a:r>
                    </a:p>
                  </a:txBody>
                  <a:tcPr>
                    <a:solidFill>
                      <a:srgbClr val="1D45B9"/>
                    </a:solidFill>
                  </a:tcPr>
                </a:tc>
                <a:extLst>
                  <a:ext uri="{0D108BD9-81ED-4DB2-BD59-A6C34878D82A}">
                    <a16:rowId xmlns:a16="http://schemas.microsoft.com/office/drawing/2014/main" val="4265289333"/>
                  </a:ext>
                </a:extLst>
              </a:tr>
              <a:tr h="648261">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4238543444"/>
                  </a:ext>
                </a:extLst>
              </a:tr>
              <a:tr h="648261">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extLst>
                  <a:ext uri="{0D108BD9-81ED-4DB2-BD59-A6C34878D82A}">
                    <a16:rowId xmlns:a16="http://schemas.microsoft.com/office/drawing/2014/main" val="1171635035"/>
                  </a:ext>
                </a:extLst>
              </a:tr>
              <a:tr h="648261">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2188548406"/>
                  </a:ext>
                </a:extLst>
              </a:tr>
              <a:tr h="648261">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extLst>
                  <a:ext uri="{0D108BD9-81ED-4DB2-BD59-A6C34878D82A}">
                    <a16:rowId xmlns:a16="http://schemas.microsoft.com/office/drawing/2014/main" val="1230275845"/>
                  </a:ext>
                </a:extLst>
              </a:tr>
              <a:tr h="639380">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3309499868"/>
                  </a:ext>
                </a:extLst>
              </a:tr>
            </a:tbl>
          </a:graphicData>
        </a:graphic>
      </p:graphicFrame>
    </p:spTree>
    <p:extLst>
      <p:ext uri="{BB962C8B-B14F-4D97-AF65-F5344CB8AC3E}">
        <p14:creationId xmlns:p14="http://schemas.microsoft.com/office/powerpoint/2010/main" val="76257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71182C8-DC16-62FA-93D8-479DF370A7BA}"/>
              </a:ext>
            </a:extLst>
          </p:cNvPr>
          <p:cNvPicPr>
            <a:picLocks noChangeAspect="1"/>
          </p:cNvPicPr>
          <p:nvPr/>
        </p:nvPicPr>
        <p:blipFill rotWithShape="1">
          <a:blip r:embed="rId2"/>
          <a:srcRect t="25444" r="11724"/>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F274BDDE-BB77-239E-EBD5-4DBC2201F272}"/>
              </a:ext>
            </a:extLst>
          </p:cNvPr>
          <p:cNvPicPr>
            <a:picLocks noChangeAspect="1"/>
          </p:cNvPicPr>
          <p:nvPr/>
        </p:nvPicPr>
        <p:blipFill rotWithShape="1">
          <a:blip r:embed="rId3"/>
          <a:srcRect r="16991"/>
          <a:stretch/>
        </p:blipFill>
        <p:spPr>
          <a:xfrm>
            <a:off x="0" y="3463982"/>
            <a:ext cx="12191999" cy="2409825"/>
          </a:xfrm>
          <a:prstGeom prst="rect">
            <a:avLst/>
          </a:prstGeom>
        </p:spPr>
      </p:pic>
      <p:sp>
        <p:nvSpPr>
          <p:cNvPr id="6" name="Title 1">
            <a:extLst>
              <a:ext uri="{FF2B5EF4-FFF2-40B4-BE49-F238E27FC236}">
                <a16:creationId xmlns:a16="http://schemas.microsoft.com/office/drawing/2014/main" id="{69690221-C047-CEC0-E057-46D6C91606A6}"/>
              </a:ext>
            </a:extLst>
          </p:cNvPr>
          <p:cNvSpPr txBox="1">
            <a:spLocks/>
          </p:cNvSpPr>
          <p:nvPr/>
        </p:nvSpPr>
        <p:spPr>
          <a:xfrm>
            <a:off x="595224" y="149629"/>
            <a:ext cx="10266872" cy="1259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solidFill>
                  <a:schemeClr val="bg1"/>
                </a:solidFill>
              </a:rPr>
              <a:t>Stakeholders / </a:t>
            </a:r>
            <a:br>
              <a:rPr lang="en-US">
                <a:solidFill>
                  <a:schemeClr val="bg1"/>
                </a:solidFill>
              </a:rPr>
            </a:br>
            <a:r>
              <a:rPr lang="en-US">
                <a:solidFill>
                  <a:schemeClr val="bg1"/>
                </a:solidFill>
              </a:rPr>
              <a:t>Audiences </a:t>
            </a:r>
          </a:p>
        </p:txBody>
      </p:sp>
      <p:sp>
        <p:nvSpPr>
          <p:cNvPr id="8" name="Slide Number Placeholder 3">
            <a:extLst>
              <a:ext uri="{FF2B5EF4-FFF2-40B4-BE49-F238E27FC236}">
                <a16:creationId xmlns:a16="http://schemas.microsoft.com/office/drawing/2014/main" id="{24CA10A7-3126-558C-B72F-3BC43DD2DFCA}"/>
              </a:ext>
            </a:extLst>
          </p:cNvPr>
          <p:cNvSpPr txBox="1">
            <a:spLocks/>
          </p:cNvSpPr>
          <p:nvPr/>
        </p:nvSpPr>
        <p:spPr>
          <a:xfrm>
            <a:off x="11755676" y="6423806"/>
            <a:ext cx="436323" cy="434194"/>
          </a:xfrm>
          <a:prstGeom prst="rect">
            <a:avLst/>
          </a:prstGeom>
          <a:solidFill>
            <a:schemeClr val="accent1"/>
          </a:solidFill>
        </p:spPr>
        <p:txBody>
          <a:bodyPr vert="horz" lIns="0" tIns="45720" rIns="0" bIns="45720" rtlCol="0" anchor="ctr"/>
          <a:lstStyle>
            <a:defPPr>
              <a:defRPr lang="en-US"/>
            </a:defPPr>
            <a:lvl1pPr marL="0" algn="ct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9C8764-7D4C-9643-B886-47E7CE8D6C0F}" type="slidenum">
              <a:rPr lang="en-US" smtClean="0"/>
              <a:pPr/>
              <a:t>7</a:t>
            </a:fld>
            <a:endParaRPr lang="en-US"/>
          </a:p>
        </p:txBody>
      </p:sp>
      <p:pic>
        <p:nvPicPr>
          <p:cNvPr id="9" name="Picture 8">
            <a:extLst>
              <a:ext uri="{FF2B5EF4-FFF2-40B4-BE49-F238E27FC236}">
                <a16:creationId xmlns:a16="http://schemas.microsoft.com/office/drawing/2014/main" id="{0D130F36-5DCA-AF32-ECA7-C1927101DB8F}"/>
              </a:ext>
            </a:extLst>
          </p:cNvPr>
          <p:cNvPicPr>
            <a:picLocks noChangeAspect="1"/>
          </p:cNvPicPr>
          <p:nvPr/>
        </p:nvPicPr>
        <p:blipFill rotWithShape="1">
          <a:blip r:embed="rId4"/>
          <a:srcRect l="-1" r="66380" b="47312"/>
          <a:stretch/>
        </p:blipFill>
        <p:spPr>
          <a:xfrm>
            <a:off x="1" y="1"/>
            <a:ext cx="491705" cy="1408966"/>
          </a:xfrm>
          <a:prstGeom prst="rect">
            <a:avLst/>
          </a:prstGeom>
        </p:spPr>
      </p:pic>
      <p:cxnSp>
        <p:nvCxnSpPr>
          <p:cNvPr id="12" name="Straight Connector 11">
            <a:extLst>
              <a:ext uri="{FF2B5EF4-FFF2-40B4-BE49-F238E27FC236}">
                <a16:creationId xmlns:a16="http://schemas.microsoft.com/office/drawing/2014/main" id="{FC32D22B-A8DA-BAB4-D0F9-1C8D00A8DAFB}"/>
              </a:ext>
            </a:extLst>
          </p:cNvPr>
          <p:cNvCxnSpPr>
            <a:cxnSpLocks/>
          </p:cNvCxnSpPr>
          <p:nvPr/>
        </p:nvCxnSpPr>
        <p:spPr>
          <a:xfrm>
            <a:off x="4998823" y="3872249"/>
            <a:ext cx="0" cy="16491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E163FD-F9A1-2B2B-4630-2FB436ECBC06}"/>
              </a:ext>
            </a:extLst>
          </p:cNvPr>
          <p:cNvSpPr>
            <a:spLocks noGrp="1"/>
          </p:cNvSpPr>
          <p:nvPr>
            <p:ph idx="1"/>
          </p:nvPr>
        </p:nvSpPr>
        <p:spPr>
          <a:xfrm>
            <a:off x="442825" y="3794182"/>
            <a:ext cx="4405400" cy="1727200"/>
          </a:xfrm>
          <a:noFill/>
        </p:spPr>
        <p:txBody>
          <a:bodyPr>
            <a:noAutofit/>
          </a:bodyPr>
          <a:lstStyle/>
          <a:p>
            <a:pPr marL="0" indent="0">
              <a:buNone/>
            </a:pPr>
            <a:r>
              <a:rPr lang="en-US" sz="1350">
                <a:solidFill>
                  <a:schemeClr val="bg1"/>
                </a:solidFill>
              </a:rPr>
              <a:t>When you consider your stakeholders, think about big “centers of gravity” so you can separate out how to allocate time and where you can have the greatest impact by investing time and energy. Also, consider  what key relationships you need you build because they’re critical to have bridges and sponsorship across the organization. </a:t>
            </a:r>
          </a:p>
          <a:p>
            <a:endParaRPr lang="en-US" sz="1350">
              <a:solidFill>
                <a:schemeClr val="bg1"/>
              </a:solidFill>
            </a:endParaRPr>
          </a:p>
        </p:txBody>
      </p:sp>
      <p:sp>
        <p:nvSpPr>
          <p:cNvPr id="4" name="Slide Number Placeholder 3">
            <a:extLst>
              <a:ext uri="{FF2B5EF4-FFF2-40B4-BE49-F238E27FC236}">
                <a16:creationId xmlns:a16="http://schemas.microsoft.com/office/drawing/2014/main" id="{015247E0-9DBB-2DF0-2A10-32EE77B14BF5}"/>
              </a:ext>
            </a:extLst>
          </p:cNvPr>
          <p:cNvSpPr>
            <a:spLocks noGrp="1"/>
          </p:cNvSpPr>
          <p:nvPr>
            <p:ph type="sldNum" sz="quarter" idx="12"/>
          </p:nvPr>
        </p:nvSpPr>
        <p:spPr/>
        <p:txBody>
          <a:bodyPr/>
          <a:lstStyle/>
          <a:p>
            <a:fld id="{899C8764-7D4C-9643-B886-47E7CE8D6C0F}" type="slidenum">
              <a:rPr lang="en-US" smtClean="0"/>
              <a:t>7</a:t>
            </a:fld>
            <a:endParaRPr lang="en-US"/>
          </a:p>
        </p:txBody>
      </p:sp>
      <p:sp>
        <p:nvSpPr>
          <p:cNvPr id="7" name="TextBox 6">
            <a:extLst>
              <a:ext uri="{FF2B5EF4-FFF2-40B4-BE49-F238E27FC236}">
                <a16:creationId xmlns:a16="http://schemas.microsoft.com/office/drawing/2014/main" id="{0DC74C46-7EC2-CEBA-AAC1-7CEF442ABB42}"/>
              </a:ext>
            </a:extLst>
          </p:cNvPr>
          <p:cNvSpPr txBox="1"/>
          <p:nvPr/>
        </p:nvSpPr>
        <p:spPr>
          <a:xfrm>
            <a:off x="5169957" y="3794182"/>
            <a:ext cx="3116793" cy="1717675"/>
          </a:xfrm>
          <a:prstGeom prst="rect">
            <a:avLst/>
          </a:prstGeom>
          <a:noFill/>
        </p:spPr>
        <p:txBody>
          <a:bodyPr wrap="square" rtlCol="0">
            <a:noAutofit/>
          </a:bodyPr>
          <a:lstStyle/>
          <a:p>
            <a:r>
              <a:rPr lang="en-US" sz="1350" b="1" kern="100">
                <a:effectLst/>
                <a:ea typeface="Times New Roman" panose="02020603050405020304" pitchFamily="18" charset="0"/>
                <a:cs typeface="Times New Roman" panose="02020603050405020304" pitchFamily="18" charset="0"/>
              </a:rPr>
              <a:t>STAKEHOLDER TIP:</a:t>
            </a:r>
            <a:r>
              <a:rPr lang="en-US" sz="1350" kern="100">
                <a:effectLst/>
                <a:ea typeface="Times New Roman" panose="02020603050405020304" pitchFamily="18" charset="0"/>
                <a:cs typeface="Times New Roman" panose="02020603050405020304" pitchFamily="18" charset="0"/>
              </a:rPr>
              <a:t> </a:t>
            </a:r>
            <a:r>
              <a:rPr lang="en-US" sz="1350" kern="100">
                <a:solidFill>
                  <a:schemeClr val="bg1"/>
                </a:solidFill>
                <a:effectLst/>
                <a:ea typeface="Times New Roman" panose="02020603050405020304" pitchFamily="18" charset="0"/>
                <a:cs typeface="Times New Roman" panose="02020603050405020304" pitchFamily="18" charset="0"/>
              </a:rPr>
              <a:t>While you’ll certainly want to focus on your direct reports, immediate peers, and leadership / decisionmakers, don’t forget to include any groups of influencers who you may want to collaborate with in the future. </a:t>
            </a:r>
          </a:p>
        </p:txBody>
      </p:sp>
      <p:sp>
        <p:nvSpPr>
          <p:cNvPr id="22" name="TextBox 21">
            <a:extLst>
              <a:ext uri="{FF2B5EF4-FFF2-40B4-BE49-F238E27FC236}">
                <a16:creationId xmlns:a16="http://schemas.microsoft.com/office/drawing/2014/main" id="{077E89DE-9C3F-87D3-3923-9888C4599BB1}"/>
              </a:ext>
            </a:extLst>
          </p:cNvPr>
          <p:cNvSpPr txBox="1"/>
          <p:nvPr/>
        </p:nvSpPr>
        <p:spPr>
          <a:xfrm>
            <a:off x="8458200" y="4689532"/>
            <a:ext cx="3429000" cy="784225"/>
          </a:xfrm>
          <a:prstGeom prst="rect">
            <a:avLst/>
          </a:prstGeom>
          <a:noFill/>
        </p:spPr>
        <p:txBody>
          <a:bodyPr wrap="square" rtlCol="0">
            <a:noAutofit/>
          </a:bodyPr>
          <a:lstStyle/>
          <a:p>
            <a:r>
              <a:rPr lang="en-US" sz="1350" kern="100">
                <a:solidFill>
                  <a:schemeClr val="bg1"/>
                </a:solidFill>
                <a:effectLst/>
                <a:ea typeface="Times New Roman" panose="02020603050405020304" pitchFamily="18" charset="0"/>
                <a:cs typeface="Times New Roman" panose="02020603050405020304" pitchFamily="18" charset="0"/>
              </a:rPr>
              <a:t>By building those connections early on, you’re establishing a strong foundation for success going forward.</a:t>
            </a:r>
          </a:p>
        </p:txBody>
      </p:sp>
      <p:cxnSp>
        <p:nvCxnSpPr>
          <p:cNvPr id="25" name="Straight Connector 24">
            <a:extLst>
              <a:ext uri="{FF2B5EF4-FFF2-40B4-BE49-F238E27FC236}">
                <a16:creationId xmlns:a16="http://schemas.microsoft.com/office/drawing/2014/main" id="{9F335D23-0EF8-BF88-FD51-52D2339463EA}"/>
              </a:ext>
            </a:extLst>
          </p:cNvPr>
          <p:cNvCxnSpPr>
            <a:cxnSpLocks/>
          </p:cNvCxnSpPr>
          <p:nvPr/>
        </p:nvCxnSpPr>
        <p:spPr>
          <a:xfrm>
            <a:off x="8372475" y="3872249"/>
            <a:ext cx="0" cy="16491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8C7E559-881D-7A2F-7600-FA9D37A7158A}"/>
              </a:ext>
            </a:extLst>
          </p:cNvPr>
          <p:cNvSpPr txBox="1"/>
          <p:nvPr/>
        </p:nvSpPr>
        <p:spPr>
          <a:xfrm>
            <a:off x="56227" y="6698890"/>
            <a:ext cx="1174057" cy="100027"/>
          </a:xfrm>
          <a:prstGeom prst="rect">
            <a:avLst/>
          </a:prstGeom>
          <a:noFill/>
        </p:spPr>
        <p:txBody>
          <a:bodyPr wrap="square" lIns="0" tIns="0" rIns="0" bIns="0" rtlCol="0">
            <a:spAutoFit/>
          </a:bodyPr>
          <a:lstStyle/>
          <a:p>
            <a:r>
              <a:rPr lang="en-US" sz="650" dirty="0">
                <a:solidFill>
                  <a:schemeClr val="tx1">
                    <a:lumMod val="50000"/>
                    <a:lumOff val="50000"/>
                  </a:schemeClr>
                </a:solidFill>
              </a:rPr>
              <a:t>© 2025 The Grossman Group</a:t>
            </a:r>
          </a:p>
        </p:txBody>
      </p:sp>
      <p:sp>
        <p:nvSpPr>
          <p:cNvPr id="27" name="Rectangle 26">
            <a:extLst>
              <a:ext uri="{FF2B5EF4-FFF2-40B4-BE49-F238E27FC236}">
                <a16:creationId xmlns:a16="http://schemas.microsoft.com/office/drawing/2014/main" id="{AB6D4923-D5AE-D048-092C-772F3CA7D6D8}"/>
              </a:ext>
            </a:extLst>
          </p:cNvPr>
          <p:cNvSpPr/>
          <p:nvPr/>
        </p:nvSpPr>
        <p:spPr>
          <a:xfrm>
            <a:off x="1238250" y="6630380"/>
            <a:ext cx="5753099" cy="223138"/>
          </a:xfrm>
          <a:prstGeom prst="rect">
            <a:avLst/>
          </a:prstGeom>
        </p:spPr>
        <p:txBody>
          <a:bodyPr wrap="square" anchor="b">
            <a:spAutoFit/>
          </a:bodyPr>
          <a:lstStyle/>
          <a:p>
            <a:r>
              <a:rPr lang="en-US" sz="850" b="1">
                <a:solidFill>
                  <a:schemeClr val="accent1"/>
                </a:solidFill>
                <a:effectLst/>
                <a:latin typeface="Century Gothic" panose="020B0502020202020204" pitchFamily="34" charset="0"/>
              </a:rPr>
              <a:t>&gt; </a:t>
            </a:r>
            <a:r>
              <a:rPr lang="en-US" sz="850">
                <a:solidFill>
                  <a:schemeClr val="bg1"/>
                </a:solidFill>
                <a:effectLst/>
                <a:latin typeface="Century Gothic" panose="020B0502020202020204" pitchFamily="34" charset="0"/>
              </a:rPr>
              <a:t>For help with your 100 Day </a:t>
            </a:r>
            <a:r>
              <a:rPr lang="en-US" sz="850">
                <a:solidFill>
                  <a:schemeClr val="bg1"/>
                </a:solidFill>
                <a:latin typeface="Century Gothic" panose="020B0502020202020204" pitchFamily="34" charset="0"/>
              </a:rPr>
              <a:t>P</a:t>
            </a:r>
            <a:r>
              <a:rPr lang="en-US" sz="850">
                <a:solidFill>
                  <a:schemeClr val="bg1"/>
                </a:solidFill>
                <a:effectLst/>
                <a:latin typeface="Century Gothic" panose="020B0502020202020204" pitchFamily="34" charset="0"/>
              </a:rPr>
              <a:t>lan, contact us at </a:t>
            </a:r>
            <a:r>
              <a:rPr lang="en-US" sz="850" b="1" err="1">
                <a:solidFill>
                  <a:schemeClr val="bg1"/>
                </a:solidFill>
                <a:effectLst/>
                <a:latin typeface="Century Gothic" panose="020B0502020202020204" pitchFamily="34" charset="0"/>
              </a:rPr>
              <a:t>results@YourThoughtPartner.com</a:t>
            </a:r>
            <a:r>
              <a:rPr lang="en-US" sz="850" b="1">
                <a:solidFill>
                  <a:schemeClr val="bg1"/>
                </a:solidFill>
                <a:effectLst/>
                <a:latin typeface="Century Gothic" panose="020B0502020202020204" pitchFamily="34" charset="0"/>
              </a:rPr>
              <a:t> </a:t>
            </a:r>
            <a:r>
              <a:rPr lang="en-US" sz="850">
                <a:solidFill>
                  <a:schemeClr val="bg1"/>
                </a:solidFill>
                <a:effectLst/>
                <a:latin typeface="Century Gothic" panose="020B0502020202020204" pitchFamily="34" charset="0"/>
              </a:rPr>
              <a:t>or </a:t>
            </a:r>
            <a:r>
              <a:rPr lang="en-US" sz="850" b="1">
                <a:solidFill>
                  <a:schemeClr val="bg1"/>
                </a:solidFill>
                <a:effectLst/>
                <a:latin typeface="Century Gothic" panose="020B0502020202020204" pitchFamily="34" charset="0"/>
              </a:rPr>
              <a:t>312.829.3242</a:t>
            </a:r>
          </a:p>
        </p:txBody>
      </p:sp>
      <p:pic>
        <p:nvPicPr>
          <p:cNvPr id="29" name="Picture 28">
            <a:extLst>
              <a:ext uri="{FF2B5EF4-FFF2-40B4-BE49-F238E27FC236}">
                <a16:creationId xmlns:a16="http://schemas.microsoft.com/office/drawing/2014/main" id="{AB3C90FE-A126-CADA-A30B-354C1D4EBFE8}"/>
              </a:ext>
            </a:extLst>
          </p:cNvPr>
          <p:cNvPicPr>
            <a:picLocks noChangeAspect="1"/>
          </p:cNvPicPr>
          <p:nvPr/>
        </p:nvPicPr>
        <p:blipFill>
          <a:blip r:embed="rId5"/>
          <a:stretch>
            <a:fillRect/>
          </a:stretch>
        </p:blipFill>
        <p:spPr>
          <a:xfrm>
            <a:off x="8594725" y="3269399"/>
            <a:ext cx="1778000" cy="1124857"/>
          </a:xfrm>
          <a:prstGeom prst="rect">
            <a:avLst/>
          </a:prstGeom>
        </p:spPr>
      </p:pic>
    </p:spTree>
    <p:extLst>
      <p:ext uri="{BB962C8B-B14F-4D97-AF65-F5344CB8AC3E}">
        <p14:creationId xmlns:p14="http://schemas.microsoft.com/office/powerpoint/2010/main" val="27806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33A6-1D17-4282-B997-7E261C4E922F}"/>
              </a:ext>
            </a:extLst>
          </p:cNvPr>
          <p:cNvSpPr>
            <a:spLocks noGrp="1"/>
          </p:cNvSpPr>
          <p:nvPr>
            <p:ph type="title"/>
          </p:nvPr>
        </p:nvSpPr>
        <p:spPr/>
        <p:txBody>
          <a:bodyPr/>
          <a:lstStyle/>
          <a:p>
            <a:r>
              <a:rPr lang="en-US"/>
              <a:t>Stakeholders / Audiences </a:t>
            </a:r>
          </a:p>
        </p:txBody>
      </p:sp>
      <p:sp>
        <p:nvSpPr>
          <p:cNvPr id="4" name="Slide Number Placeholder 3">
            <a:extLst>
              <a:ext uri="{FF2B5EF4-FFF2-40B4-BE49-F238E27FC236}">
                <a16:creationId xmlns:a16="http://schemas.microsoft.com/office/drawing/2014/main" id="{B54A9CBC-8051-47F6-BD22-3ED528DD4A95}"/>
              </a:ext>
            </a:extLst>
          </p:cNvPr>
          <p:cNvSpPr>
            <a:spLocks noGrp="1"/>
          </p:cNvSpPr>
          <p:nvPr>
            <p:ph type="sldNum" sz="quarter" idx="12"/>
          </p:nvPr>
        </p:nvSpPr>
        <p:spPr/>
        <p:txBody>
          <a:bodyPr/>
          <a:lstStyle/>
          <a:p>
            <a:fld id="{899C8764-7D4C-9643-B886-47E7CE8D6C0F}" type="slidenum">
              <a:rPr lang="en-US" smtClean="0"/>
              <a:t>8</a:t>
            </a:fld>
            <a:endParaRPr lang="en-US"/>
          </a:p>
        </p:txBody>
      </p:sp>
      <p:sp>
        <p:nvSpPr>
          <p:cNvPr id="5" name="Rectangle 4">
            <a:extLst>
              <a:ext uri="{FF2B5EF4-FFF2-40B4-BE49-F238E27FC236}">
                <a16:creationId xmlns:a16="http://schemas.microsoft.com/office/drawing/2014/main" id="{81329DE1-4BCD-1E43-9974-DAE8106F3927}"/>
              </a:ext>
            </a:extLst>
          </p:cNvPr>
          <p:cNvSpPr/>
          <p:nvPr/>
        </p:nvSpPr>
        <p:spPr>
          <a:xfrm>
            <a:off x="595224" y="1163814"/>
            <a:ext cx="9138980" cy="830997"/>
          </a:xfrm>
          <a:prstGeom prst="rect">
            <a:avLst/>
          </a:prstGeom>
        </p:spPr>
        <p:txBody>
          <a:bodyPr wrap="square">
            <a:spAutoFit/>
          </a:bodyPr>
          <a:lstStyle/>
          <a:p>
            <a:r>
              <a:rPr lang="en-US" sz="1600">
                <a:ea typeface="Calibri" panose="020F0502020204030204" pitchFamily="34" charset="0"/>
                <a:cs typeface="Times New Roman" panose="02020603050405020304" pitchFamily="18" charset="0"/>
              </a:rPr>
              <a:t>Identify who the key stakeholders and audiences are that you need to get to know, understand, build partnerships within your team and across the organization. Start thinking about what you’d like them to know, feel, and do as you get to know one another. </a:t>
            </a:r>
          </a:p>
        </p:txBody>
      </p:sp>
      <p:graphicFrame>
        <p:nvGraphicFramePr>
          <p:cNvPr id="8" name="Table 8">
            <a:extLst>
              <a:ext uri="{FF2B5EF4-FFF2-40B4-BE49-F238E27FC236}">
                <a16:creationId xmlns:a16="http://schemas.microsoft.com/office/drawing/2014/main" id="{7D40F607-61FC-304D-9C10-8C3A69704099}"/>
              </a:ext>
            </a:extLst>
          </p:cNvPr>
          <p:cNvGraphicFramePr>
            <a:graphicFrameLocks noGrp="1"/>
          </p:cNvGraphicFramePr>
          <p:nvPr>
            <p:extLst>
              <p:ext uri="{D42A27DB-BD31-4B8C-83A1-F6EECF244321}">
                <p14:modId xmlns:p14="http://schemas.microsoft.com/office/powerpoint/2010/main" val="927631088"/>
              </p:ext>
            </p:extLst>
          </p:nvPr>
        </p:nvGraphicFramePr>
        <p:xfrm>
          <a:off x="556953" y="2307535"/>
          <a:ext cx="10991527" cy="3495759"/>
        </p:xfrm>
        <a:graphic>
          <a:graphicData uri="http://schemas.openxmlformats.org/drawingml/2006/table">
            <a:tbl>
              <a:tblPr firstRow="1" bandRow="1">
                <a:tableStyleId>{5C22544A-7EE6-4342-B048-85BDC9FD1C3A}</a:tableStyleId>
              </a:tblPr>
              <a:tblGrid>
                <a:gridCol w="2198305">
                  <a:extLst>
                    <a:ext uri="{9D8B030D-6E8A-4147-A177-3AD203B41FA5}">
                      <a16:colId xmlns:a16="http://schemas.microsoft.com/office/drawing/2014/main" val="1883735280"/>
                    </a:ext>
                  </a:extLst>
                </a:gridCol>
                <a:gridCol w="919751">
                  <a:extLst>
                    <a:ext uri="{9D8B030D-6E8A-4147-A177-3AD203B41FA5}">
                      <a16:colId xmlns:a16="http://schemas.microsoft.com/office/drawing/2014/main" val="2224092849"/>
                    </a:ext>
                  </a:extLst>
                </a:gridCol>
                <a:gridCol w="2711446">
                  <a:extLst>
                    <a:ext uri="{9D8B030D-6E8A-4147-A177-3AD203B41FA5}">
                      <a16:colId xmlns:a16="http://schemas.microsoft.com/office/drawing/2014/main" val="3604795718"/>
                    </a:ext>
                  </a:extLst>
                </a:gridCol>
                <a:gridCol w="2546853">
                  <a:extLst>
                    <a:ext uri="{9D8B030D-6E8A-4147-A177-3AD203B41FA5}">
                      <a16:colId xmlns:a16="http://schemas.microsoft.com/office/drawing/2014/main" val="1413428156"/>
                    </a:ext>
                  </a:extLst>
                </a:gridCol>
                <a:gridCol w="2615172">
                  <a:extLst>
                    <a:ext uri="{9D8B030D-6E8A-4147-A177-3AD203B41FA5}">
                      <a16:colId xmlns:a16="http://schemas.microsoft.com/office/drawing/2014/main" val="2820311551"/>
                    </a:ext>
                  </a:extLst>
                </a:gridCol>
              </a:tblGrid>
              <a:tr h="537875">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KNOW</a:t>
                      </a:r>
                    </a:p>
                  </a:txBody>
                  <a:tcPr marL="182880" anchor="ctr">
                    <a:lnL w="12700" cmpd="sng">
                      <a:noFill/>
                    </a:lnL>
                    <a:lnB w="9525" cap="flat" cmpd="sng" algn="ctr">
                      <a:noFill/>
                      <a:prstDash val="solid"/>
                      <a:round/>
                      <a:headEnd type="none" w="med" len="med"/>
                      <a:tailEnd type="none" w="med" len="med"/>
                    </a:lnB>
                    <a:solidFill>
                      <a:srgbClr val="0044C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FEEL</a:t>
                      </a:r>
                    </a:p>
                  </a:txBody>
                  <a:tcPr marL="182880" anchor="ctr">
                    <a:lnB w="9525" cap="flat" cmpd="sng" algn="ctr">
                      <a:noFill/>
                      <a:prstDash val="solid"/>
                      <a:round/>
                      <a:headEnd type="none" w="med" len="med"/>
                      <a:tailEnd type="none" w="med" len="med"/>
                    </a:lnB>
                    <a:solidFill>
                      <a:srgbClr val="0044C1"/>
                    </a:solidFill>
                  </a:tcPr>
                </a:tc>
                <a:tc>
                  <a:txBody>
                    <a:bodyPr/>
                    <a:lstStyle/>
                    <a:p>
                      <a:pPr algn="l"/>
                      <a:r>
                        <a:rPr lang="en-US"/>
                        <a:t>DO:</a:t>
                      </a:r>
                    </a:p>
                  </a:txBody>
                  <a:tcPr marL="182880" anchor="ctr">
                    <a:lnB w="9525" cap="flat" cmpd="sng" algn="ctr">
                      <a:noFill/>
                      <a:prstDash val="solid"/>
                      <a:round/>
                      <a:headEnd type="none" w="med" len="med"/>
                      <a:tailEnd type="none" w="med" len="med"/>
                    </a:lnB>
                    <a:solidFill>
                      <a:srgbClr val="0044C1"/>
                    </a:solidFill>
                  </a:tcPr>
                </a:tc>
                <a:extLst>
                  <a:ext uri="{0D108BD9-81ED-4DB2-BD59-A6C34878D82A}">
                    <a16:rowId xmlns:a16="http://schemas.microsoft.com/office/drawing/2014/main" val="3947507357"/>
                  </a:ext>
                </a:extLst>
              </a:tr>
              <a:tr h="739471">
                <a:tc gridSpan="2">
                  <a:txBody>
                    <a:bodyPr/>
                    <a:lstStyle/>
                    <a:p>
                      <a:pPr marL="171450" indent="-171450">
                        <a:buFont typeface="Arial" panose="020B0604020202020204" pitchFamily="34" charset="0"/>
                        <a:buChar char="•"/>
                      </a:pPr>
                      <a:r>
                        <a:rPr lang="en-US" sz="1200"/>
                        <a:t>&lt;Insert&gt;</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99345760"/>
                  </a:ext>
                </a:extLst>
              </a:tr>
              <a:tr h="739471">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1516324"/>
                  </a:ext>
                </a:extLst>
              </a:tr>
              <a:tr h="739471">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9321403"/>
                  </a:ext>
                </a:extLst>
              </a:tr>
              <a:tr h="739471">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86729018"/>
                  </a:ext>
                </a:extLst>
              </a:tr>
            </a:tbl>
          </a:graphicData>
        </a:graphic>
      </p:graphicFrame>
      <p:sp>
        <p:nvSpPr>
          <p:cNvPr id="10" name="Rectangle 9">
            <a:extLst>
              <a:ext uri="{FF2B5EF4-FFF2-40B4-BE49-F238E27FC236}">
                <a16:creationId xmlns:a16="http://schemas.microsoft.com/office/drawing/2014/main" id="{DD871FE8-D912-134A-A314-DEFBE8D51435}"/>
              </a:ext>
            </a:extLst>
          </p:cNvPr>
          <p:cNvSpPr/>
          <p:nvPr/>
        </p:nvSpPr>
        <p:spPr>
          <a:xfrm rot="5400000">
            <a:off x="-1148443" y="4195142"/>
            <a:ext cx="2887407" cy="276999"/>
          </a:xfrm>
          <a:prstGeom prst="rect">
            <a:avLst/>
          </a:prstGeom>
        </p:spPr>
        <p:txBody>
          <a:bodyPr wrap="square">
            <a:spAutoFit/>
          </a:bodyPr>
          <a:lstStyle/>
          <a:p>
            <a:pPr algn="ctr"/>
            <a:r>
              <a:rPr lang="en-US" sz="1200" b="1" spc="300">
                <a:ea typeface="Calibri" panose="020F0502020204030204" pitchFamily="34" charset="0"/>
                <a:cs typeface="Times New Roman" panose="02020603050405020304" pitchFamily="18" charset="0"/>
              </a:rPr>
              <a:t>KEY STAKEHOLDERS</a:t>
            </a:r>
            <a:endParaRPr lang="en-US" sz="1200" b="1" spc="300"/>
          </a:p>
        </p:txBody>
      </p:sp>
      <p:sp>
        <p:nvSpPr>
          <p:cNvPr id="3" name="TextBox 2">
            <a:extLst>
              <a:ext uri="{FF2B5EF4-FFF2-40B4-BE49-F238E27FC236}">
                <a16:creationId xmlns:a16="http://schemas.microsoft.com/office/drawing/2014/main" id="{529F7246-BC6D-A7B2-D5AF-64142F9E87A9}"/>
              </a:ext>
            </a:extLst>
          </p:cNvPr>
          <p:cNvSpPr txBox="1"/>
          <p:nvPr/>
        </p:nvSpPr>
        <p:spPr>
          <a:xfrm>
            <a:off x="766618" y="6019103"/>
            <a:ext cx="10781862" cy="523220"/>
          </a:xfrm>
          <a:prstGeom prst="rect">
            <a:avLst/>
          </a:prstGeom>
          <a:noFill/>
        </p:spPr>
        <p:txBody>
          <a:bodyPr wrap="square" rtlCol="0">
            <a:spAutoFit/>
          </a:bodyPr>
          <a:lstStyle/>
          <a:p>
            <a:pPr algn="ctr"/>
            <a:r>
              <a:rPr lang="en-US" sz="1400" kern="100">
                <a:latin typeface="Century Gothic" panose="020B0502020202020204" pitchFamily="34" charset="0"/>
                <a:ea typeface="Times New Roman" panose="02020603050405020304" pitchFamily="18" charset="0"/>
                <a:cs typeface="Times New Roman" panose="02020603050405020304" pitchFamily="18" charset="0"/>
              </a:rPr>
              <a:t>You’ll likely need to </a:t>
            </a:r>
            <a:r>
              <a:rPr lang="en-US" sz="1400" kern="100">
                <a:effectLst/>
                <a:latin typeface="Century Gothic" panose="020B0502020202020204" pitchFamily="34" charset="0"/>
                <a:ea typeface="Times New Roman" panose="02020603050405020304" pitchFamily="18" charset="0"/>
                <a:cs typeface="Times New Roman" panose="02020603050405020304" pitchFamily="18" charset="0"/>
              </a:rPr>
              <a:t>to build some key relationship without necessarily a Know / Feel / Do.  </a:t>
            </a:r>
            <a:br>
              <a:rPr lang="en-US" sz="1400" kern="100">
                <a:effectLst/>
                <a:latin typeface="Century Gothic" panose="020B0502020202020204" pitchFamily="34" charset="0"/>
                <a:ea typeface="Times New Roman" panose="02020603050405020304" pitchFamily="18" charset="0"/>
                <a:cs typeface="Times New Roman" panose="02020603050405020304" pitchFamily="18" charset="0"/>
              </a:rPr>
            </a:br>
            <a:r>
              <a:rPr lang="en-US" sz="1400" kern="100">
                <a:effectLst/>
                <a:latin typeface="Century Gothic" panose="020B0502020202020204" pitchFamily="34" charset="0"/>
                <a:ea typeface="Times New Roman" panose="02020603050405020304" pitchFamily="18" charset="0"/>
                <a:cs typeface="Times New Roman" panose="02020603050405020304" pitchFamily="18" charset="0"/>
              </a:rPr>
              <a:t>Don’t forget to capture that list, too. </a:t>
            </a:r>
            <a:endParaRPr lang="en-US" sz="1400"/>
          </a:p>
        </p:txBody>
      </p:sp>
      <p:grpSp>
        <p:nvGrpSpPr>
          <p:cNvPr id="15" name="Group 14">
            <a:extLst>
              <a:ext uri="{FF2B5EF4-FFF2-40B4-BE49-F238E27FC236}">
                <a16:creationId xmlns:a16="http://schemas.microsoft.com/office/drawing/2014/main" id="{CA2AACD0-E4E0-E702-4FA8-E41A558B5212}"/>
              </a:ext>
            </a:extLst>
          </p:cNvPr>
          <p:cNvGrpSpPr/>
          <p:nvPr/>
        </p:nvGrpSpPr>
        <p:grpSpPr>
          <a:xfrm>
            <a:off x="10015330" y="284095"/>
            <a:ext cx="1626704" cy="1804292"/>
            <a:chOff x="10015330" y="284095"/>
            <a:chExt cx="1626704" cy="1804292"/>
          </a:xfrm>
        </p:grpSpPr>
        <p:pic>
          <p:nvPicPr>
            <p:cNvPr id="14" name="Picture 13">
              <a:extLst>
                <a:ext uri="{FF2B5EF4-FFF2-40B4-BE49-F238E27FC236}">
                  <a16:creationId xmlns:a16="http://schemas.microsoft.com/office/drawing/2014/main" id="{1B8C9DB1-D5F8-9E9F-8F11-1BF5FA5EACE9}"/>
                </a:ext>
              </a:extLst>
            </p:cNvPr>
            <p:cNvPicPr>
              <a:picLocks noChangeAspect="1"/>
            </p:cNvPicPr>
            <p:nvPr/>
          </p:nvPicPr>
          <p:blipFill>
            <a:blip r:embed="rId2"/>
            <a:stretch>
              <a:fillRect/>
            </a:stretch>
          </p:blipFill>
          <p:spPr>
            <a:xfrm>
              <a:off x="10015330" y="284095"/>
              <a:ext cx="1626704" cy="1804292"/>
            </a:xfrm>
            <a:prstGeom prst="rect">
              <a:avLst/>
            </a:prstGeom>
          </p:spPr>
        </p:pic>
        <p:sp>
          <p:nvSpPr>
            <p:cNvPr id="7" name="TextBox 6">
              <a:extLst>
                <a:ext uri="{FF2B5EF4-FFF2-40B4-BE49-F238E27FC236}">
                  <a16:creationId xmlns:a16="http://schemas.microsoft.com/office/drawing/2014/main" id="{5297AC13-D08A-AC1C-A28A-54D00CB55D75}"/>
                </a:ext>
              </a:extLst>
            </p:cNvPr>
            <p:cNvSpPr txBox="1"/>
            <p:nvPr/>
          </p:nvSpPr>
          <p:spPr>
            <a:xfrm>
              <a:off x="10036450" y="836607"/>
              <a:ext cx="1592333" cy="677108"/>
            </a:xfrm>
            <a:prstGeom prst="rect">
              <a:avLst/>
            </a:prstGeom>
            <a:noFill/>
          </p:spPr>
          <p:txBody>
            <a:bodyPr wrap="square">
              <a:spAutoFit/>
            </a:bodyPr>
            <a:lstStyle/>
            <a:p>
              <a:pPr algn="ctr"/>
              <a:r>
                <a:rPr lang="en-US" sz="950" b="1">
                  <a:solidFill>
                    <a:schemeClr val="bg1"/>
                  </a:solidFill>
                </a:rPr>
                <a:t>REFER BACK TO THE </a:t>
              </a:r>
              <a:br>
                <a:rPr lang="en-US" sz="950" b="1">
                  <a:solidFill>
                    <a:schemeClr val="bg1"/>
                  </a:solidFill>
                </a:rPr>
              </a:br>
              <a:r>
                <a:rPr lang="en-US" sz="950" b="1">
                  <a:solidFill>
                    <a:schemeClr val="bg2">
                      <a:lumMod val="60000"/>
                      <a:lumOff val="40000"/>
                    </a:schemeClr>
                  </a:solidFill>
                  <a:hlinkClick r:id="rId3">
                    <a:extLst>
                      <a:ext uri="{A12FA001-AC4F-418D-AE19-62706E023703}">
                        <ahyp:hlinkClr xmlns:ahyp="http://schemas.microsoft.com/office/drawing/2018/hyperlinkcolor" val="tx"/>
                      </a:ext>
                    </a:extLst>
                  </a:hlinkClick>
                </a:rPr>
                <a:t>100 DAY PLAN GUIDE</a:t>
              </a:r>
              <a:r>
                <a:rPr lang="en-US" sz="950" b="1">
                  <a:solidFill>
                    <a:schemeClr val="bg2">
                      <a:lumMod val="60000"/>
                      <a:lumOff val="40000"/>
                    </a:schemeClr>
                  </a:solidFill>
                </a:rPr>
                <a:t> </a:t>
              </a:r>
              <a:r>
                <a:rPr lang="en-US" sz="950" b="1">
                  <a:solidFill>
                    <a:schemeClr val="bg1"/>
                  </a:solidFill>
                </a:rPr>
                <a:t>FOR ADDITIONAL INSIGHTS</a:t>
              </a:r>
            </a:p>
          </p:txBody>
        </p:sp>
      </p:grpSp>
    </p:spTree>
    <p:extLst>
      <p:ext uri="{BB962C8B-B14F-4D97-AF65-F5344CB8AC3E}">
        <p14:creationId xmlns:p14="http://schemas.microsoft.com/office/powerpoint/2010/main" val="400182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558C-1382-CBA0-C3E8-163AAAA979A0}"/>
              </a:ext>
            </a:extLst>
          </p:cNvPr>
          <p:cNvSpPr>
            <a:spLocks noGrp="1"/>
          </p:cNvSpPr>
          <p:nvPr>
            <p:ph type="title"/>
          </p:nvPr>
        </p:nvSpPr>
        <p:spPr/>
        <p:txBody>
          <a:bodyPr/>
          <a:lstStyle/>
          <a:p>
            <a:r>
              <a:rPr lang="en-US"/>
              <a:t>Stakeholder List </a:t>
            </a:r>
          </a:p>
        </p:txBody>
      </p:sp>
      <p:graphicFrame>
        <p:nvGraphicFramePr>
          <p:cNvPr id="6" name="Table 6">
            <a:extLst>
              <a:ext uri="{FF2B5EF4-FFF2-40B4-BE49-F238E27FC236}">
                <a16:creationId xmlns:a16="http://schemas.microsoft.com/office/drawing/2014/main" id="{AF4CA664-F00B-A2AC-DA43-8C5875FA0A67}"/>
              </a:ext>
            </a:extLst>
          </p:cNvPr>
          <p:cNvGraphicFramePr>
            <a:graphicFrameLocks noGrp="1"/>
          </p:cNvGraphicFramePr>
          <p:nvPr>
            <p:ph idx="1"/>
            <p:extLst>
              <p:ext uri="{D42A27DB-BD31-4B8C-83A1-F6EECF244321}">
                <p14:modId xmlns:p14="http://schemas.microsoft.com/office/powerpoint/2010/main" val="1970355946"/>
              </p:ext>
            </p:extLst>
          </p:nvPr>
        </p:nvGraphicFramePr>
        <p:xfrm>
          <a:off x="595224" y="2352501"/>
          <a:ext cx="11001465" cy="3890356"/>
        </p:xfrm>
        <a:graphic>
          <a:graphicData uri="http://schemas.openxmlformats.org/drawingml/2006/table">
            <a:tbl>
              <a:tblPr firstRow="1" bandRow="1">
                <a:tableStyleId>{5C22544A-7EE6-4342-B048-85BDC9FD1C3A}</a:tableStyleId>
              </a:tblPr>
              <a:tblGrid>
                <a:gridCol w="2200293">
                  <a:extLst>
                    <a:ext uri="{9D8B030D-6E8A-4147-A177-3AD203B41FA5}">
                      <a16:colId xmlns:a16="http://schemas.microsoft.com/office/drawing/2014/main" val="2223216543"/>
                    </a:ext>
                  </a:extLst>
                </a:gridCol>
                <a:gridCol w="2200293">
                  <a:extLst>
                    <a:ext uri="{9D8B030D-6E8A-4147-A177-3AD203B41FA5}">
                      <a16:colId xmlns:a16="http://schemas.microsoft.com/office/drawing/2014/main" val="1285821207"/>
                    </a:ext>
                  </a:extLst>
                </a:gridCol>
                <a:gridCol w="2200293">
                  <a:extLst>
                    <a:ext uri="{9D8B030D-6E8A-4147-A177-3AD203B41FA5}">
                      <a16:colId xmlns:a16="http://schemas.microsoft.com/office/drawing/2014/main" val="2630373058"/>
                    </a:ext>
                  </a:extLst>
                </a:gridCol>
                <a:gridCol w="2200293">
                  <a:extLst>
                    <a:ext uri="{9D8B030D-6E8A-4147-A177-3AD203B41FA5}">
                      <a16:colId xmlns:a16="http://schemas.microsoft.com/office/drawing/2014/main" val="4188592397"/>
                    </a:ext>
                  </a:extLst>
                </a:gridCol>
                <a:gridCol w="2200293">
                  <a:extLst>
                    <a:ext uri="{9D8B030D-6E8A-4147-A177-3AD203B41FA5}">
                      <a16:colId xmlns:a16="http://schemas.microsoft.com/office/drawing/2014/main" val="977065865"/>
                    </a:ext>
                  </a:extLst>
                </a:gridCol>
              </a:tblGrid>
              <a:tr h="1000377">
                <a:tc>
                  <a:txBody>
                    <a:bodyPr/>
                    <a:lstStyle/>
                    <a:p>
                      <a:r>
                        <a:rPr lang="en-US"/>
                        <a:t>Name</a:t>
                      </a:r>
                    </a:p>
                  </a:txBody>
                  <a:tcPr>
                    <a:solidFill>
                      <a:srgbClr val="1D45B9"/>
                    </a:solidFill>
                  </a:tcPr>
                </a:tc>
                <a:tc>
                  <a:txBody>
                    <a:bodyPr/>
                    <a:lstStyle/>
                    <a:p>
                      <a:r>
                        <a:rPr lang="en-US"/>
                        <a:t>Action or mindset needed</a:t>
                      </a:r>
                    </a:p>
                  </a:txBody>
                  <a:tcPr>
                    <a:solidFill>
                      <a:srgbClr val="1D45B9"/>
                    </a:solidFill>
                  </a:tcPr>
                </a:tc>
                <a:tc>
                  <a:txBody>
                    <a:bodyPr/>
                    <a:lstStyle/>
                    <a:p>
                      <a:r>
                        <a:rPr lang="en-US"/>
                        <a:t>What they need to overcome</a:t>
                      </a:r>
                    </a:p>
                  </a:txBody>
                  <a:tcPr>
                    <a:solidFill>
                      <a:srgbClr val="1D45B9"/>
                    </a:solidFill>
                  </a:tcPr>
                </a:tc>
                <a:tc>
                  <a:txBody>
                    <a:bodyPr/>
                    <a:lstStyle/>
                    <a:p>
                      <a:r>
                        <a:rPr lang="en-US"/>
                        <a:t>Key messages to seed</a:t>
                      </a:r>
                    </a:p>
                  </a:txBody>
                  <a:tcPr>
                    <a:solidFill>
                      <a:srgbClr val="1D45B9"/>
                    </a:solidFill>
                  </a:tcPr>
                </a:tc>
                <a:tc>
                  <a:txBody>
                    <a:bodyPr/>
                    <a:lstStyle/>
                    <a:p>
                      <a:r>
                        <a:rPr lang="en-US"/>
                        <a:t>Next actions </a:t>
                      </a:r>
                    </a:p>
                  </a:txBody>
                  <a:tcPr>
                    <a:solidFill>
                      <a:srgbClr val="1D45B9"/>
                    </a:solidFill>
                  </a:tcPr>
                </a:tc>
                <a:extLst>
                  <a:ext uri="{0D108BD9-81ED-4DB2-BD59-A6C34878D82A}">
                    <a16:rowId xmlns:a16="http://schemas.microsoft.com/office/drawing/2014/main" val="4265289333"/>
                  </a:ext>
                </a:extLst>
              </a:tr>
              <a:tr h="579584">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4238543444"/>
                  </a:ext>
                </a:extLst>
              </a:tr>
              <a:tr h="579584">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extLst>
                  <a:ext uri="{0D108BD9-81ED-4DB2-BD59-A6C34878D82A}">
                    <a16:rowId xmlns:a16="http://schemas.microsoft.com/office/drawing/2014/main" val="1171635035"/>
                  </a:ext>
                </a:extLst>
              </a:tr>
              <a:tr h="579584">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2188548406"/>
                  </a:ext>
                </a:extLst>
              </a:tr>
              <a:tr h="579584">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extLst>
                  <a:ext uri="{0D108BD9-81ED-4DB2-BD59-A6C34878D82A}">
                    <a16:rowId xmlns:a16="http://schemas.microsoft.com/office/drawing/2014/main" val="1230275845"/>
                  </a:ext>
                </a:extLst>
              </a:tr>
              <a:tr h="571643">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3309499868"/>
                  </a:ext>
                </a:extLst>
              </a:tr>
            </a:tbl>
          </a:graphicData>
        </a:graphic>
      </p:graphicFrame>
      <p:sp>
        <p:nvSpPr>
          <p:cNvPr id="4" name="Slide Number Placeholder 3">
            <a:extLst>
              <a:ext uri="{FF2B5EF4-FFF2-40B4-BE49-F238E27FC236}">
                <a16:creationId xmlns:a16="http://schemas.microsoft.com/office/drawing/2014/main" id="{35ADB166-D3EB-707A-4F8E-8E37EBFE84DC}"/>
              </a:ext>
            </a:extLst>
          </p:cNvPr>
          <p:cNvSpPr>
            <a:spLocks noGrp="1"/>
          </p:cNvSpPr>
          <p:nvPr>
            <p:ph type="sldNum" sz="quarter" idx="12"/>
          </p:nvPr>
        </p:nvSpPr>
        <p:spPr/>
        <p:txBody>
          <a:bodyPr/>
          <a:lstStyle/>
          <a:p>
            <a:fld id="{899C8764-7D4C-9643-B886-47E7CE8D6C0F}" type="slidenum">
              <a:rPr lang="en-US" smtClean="0"/>
              <a:t>9</a:t>
            </a:fld>
            <a:endParaRPr lang="en-US"/>
          </a:p>
        </p:txBody>
      </p:sp>
      <p:sp>
        <p:nvSpPr>
          <p:cNvPr id="3" name="Rectangle 2">
            <a:extLst>
              <a:ext uri="{FF2B5EF4-FFF2-40B4-BE49-F238E27FC236}">
                <a16:creationId xmlns:a16="http://schemas.microsoft.com/office/drawing/2014/main" id="{7E471063-883C-3D7C-F925-EA55CDEBC555}"/>
              </a:ext>
            </a:extLst>
          </p:cNvPr>
          <p:cNvSpPr/>
          <p:nvPr/>
        </p:nvSpPr>
        <p:spPr>
          <a:xfrm>
            <a:off x="595223" y="1622125"/>
            <a:ext cx="11233787" cy="584775"/>
          </a:xfrm>
          <a:prstGeom prst="rect">
            <a:avLst/>
          </a:prstGeom>
        </p:spPr>
        <p:txBody>
          <a:bodyPr wrap="square">
            <a:spAutoFit/>
          </a:bodyPr>
          <a:lstStyle/>
          <a:p>
            <a:r>
              <a:rPr lang="en-US" sz="1600">
                <a:ea typeface="Calibri" panose="020F0502020204030204" pitchFamily="34" charset="0"/>
                <a:cs typeface="Times New Roman" panose="02020603050405020304" pitchFamily="18" charset="0"/>
              </a:rPr>
              <a:t>Once you’ve mapped your audience list and have clarity on what you need them to know, feel and do, use this framework to organize next steps and key message headlines (your full set of key messages will come later). </a:t>
            </a:r>
          </a:p>
        </p:txBody>
      </p:sp>
    </p:spTree>
    <p:extLst>
      <p:ext uri="{BB962C8B-B14F-4D97-AF65-F5344CB8AC3E}">
        <p14:creationId xmlns:p14="http://schemas.microsoft.com/office/powerpoint/2010/main" val="40745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3">
      <a:dk1>
        <a:srgbClr val="000000"/>
      </a:dk1>
      <a:lt1>
        <a:srgbClr val="FFFFFF"/>
      </a:lt1>
      <a:dk2>
        <a:srgbClr val="00558B"/>
      </a:dk2>
      <a:lt2>
        <a:srgbClr val="1FBCF9"/>
      </a:lt2>
      <a:accent1>
        <a:srgbClr val="D31367"/>
      </a:accent1>
      <a:accent2>
        <a:srgbClr val="93348D"/>
      </a:accent2>
      <a:accent3>
        <a:srgbClr val="0BD0D9"/>
      </a:accent3>
      <a:accent4>
        <a:srgbClr val="10CF9B"/>
      </a:accent4>
      <a:accent5>
        <a:srgbClr val="7CCA62"/>
      </a:accent5>
      <a:accent6>
        <a:srgbClr val="A5C249"/>
      </a:accent6>
      <a:hlink>
        <a:srgbClr val="F49100"/>
      </a:hlink>
      <a:folHlink>
        <a:srgbClr val="85DFD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82CB7E6D68CD44A516777E65015C5D" ma:contentTypeVersion="13" ma:contentTypeDescription="Create a new document." ma:contentTypeScope="" ma:versionID="55051e074e4e1f618f6b89058adbba4e">
  <xsd:schema xmlns:xsd="http://www.w3.org/2001/XMLSchema" xmlns:xs="http://www.w3.org/2001/XMLSchema" xmlns:p="http://schemas.microsoft.com/office/2006/metadata/properties" xmlns:ns2="3a91514d-5622-4dfb-b66e-326d55750828" xmlns:ns3="6aafcefa-dbe8-4b9a-bf97-e69fddc87cbf" targetNamespace="http://schemas.microsoft.com/office/2006/metadata/properties" ma:root="true" ma:fieldsID="c7a650992b26bbfb597f510797079481" ns2:_="" ns3:_="">
    <xsd:import namespace="3a91514d-5622-4dfb-b66e-326d55750828"/>
    <xsd:import namespace="6aafcefa-dbe8-4b9a-bf97-e69fddc87cb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91514d-5622-4dfb-b66e-326d557508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bad68e3-94c5-44ac-8603-62e128689d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afcefa-dbe8-4b9a-bf97-e69fddc87cb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a741583-8cca-487a-86c5-dec50860a7fc}" ma:internalName="TaxCatchAll" ma:showField="CatchAllData" ma:web="6aafcefa-dbe8-4b9a-bf97-e69fddc87c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a91514d-5622-4dfb-b66e-326d55750828">
      <Terms xmlns="http://schemas.microsoft.com/office/infopath/2007/PartnerControls"/>
    </lcf76f155ced4ddcb4097134ff3c332f>
    <TaxCatchAll xmlns="6aafcefa-dbe8-4b9a-bf97-e69fddc87cb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A71C5-5360-4F7B-8C7F-1BAAC39B40B8}"/>
</file>

<file path=customXml/itemProps2.xml><?xml version="1.0" encoding="utf-8"?>
<ds:datastoreItem xmlns:ds="http://schemas.openxmlformats.org/officeDocument/2006/customXml" ds:itemID="{C0BD4537-9390-47AA-9332-BF45E548FEA1}">
  <ds:schemaRefs>
    <ds:schemaRef ds:uri="1a0ae2c3-622b-4464-acdb-cc80d24684d0"/>
    <ds:schemaRef ds:uri="586b5760-5b53-484e-a2d5-adfefea5ea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a91514d-5622-4dfb-b66e-326d55750828"/>
    <ds:schemaRef ds:uri="6aafcefa-dbe8-4b9a-bf97-e69fddc87cbf"/>
  </ds:schemaRefs>
</ds:datastoreItem>
</file>

<file path=customXml/itemProps3.xml><?xml version="1.0" encoding="utf-8"?>
<ds:datastoreItem xmlns:ds="http://schemas.openxmlformats.org/officeDocument/2006/customXml" ds:itemID="{13072AD0-C9D9-4323-8AF2-A3CC09FA9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TotalTime>
  <Words>2507</Words>
  <Application>Microsoft Office PowerPoint</Application>
  <PresentationFormat>Widescreen</PresentationFormat>
  <Paragraphs>220</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Century Gothic</vt:lpstr>
      <vt:lpstr>Times New Roman</vt:lpstr>
      <vt:lpstr>Office Theme</vt:lpstr>
      <vt:lpstr>PowerPoint Presentation</vt:lpstr>
      <vt:lpstr>WONDERING WHO’S BEHIND THIS GUIDE?  We’re a senior team of award-winning consultants who partner with leaders across all industries to make an impact and accelerate business through employee engagement, internal and leadership communication.</vt:lpstr>
      <vt:lpstr>Table of Contents </vt:lpstr>
      <vt:lpstr>Situation Summary </vt:lpstr>
      <vt:lpstr>Goals</vt:lpstr>
      <vt:lpstr>Goals</vt:lpstr>
      <vt:lpstr>PowerPoint Presentation</vt:lpstr>
      <vt:lpstr>Stakeholders / Audiences </vt:lpstr>
      <vt:lpstr>Stakeholder List </vt:lpstr>
      <vt:lpstr>Key Messages</vt:lpstr>
      <vt:lpstr>Stakeholder Engagement and Communication Plan </vt:lpstr>
      <vt:lpstr>Stakeholder Engagement and Communication Plan, CONTINUED </vt:lpstr>
      <vt:lpstr>Quick Win Tactics </vt:lpstr>
      <vt:lpstr>Measures for Success</vt:lpstr>
      <vt:lpstr>EXAMPLE 3 MONTH ACTION PLAN</vt:lpstr>
      <vt:lpstr>Sample 100 Day Action Plan </vt:lpstr>
      <vt:lpstr>Your 100 Day Action Plan </vt:lpstr>
      <vt:lpstr>PowerPoint Presentation</vt:lpstr>
      <vt:lpstr>GOING BEYOND  YOUR FIRST 100 DAYS</vt:lpstr>
      <vt:lpstr>PowerPoint Presentation</vt:lpstr>
      <vt:lpstr>Are you ready to partner with a team who can help you accelerate your impact?  CONTACT US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Winters</dc:creator>
  <cp:lastModifiedBy>Lana (Dewit) Desman</cp:lastModifiedBy>
  <cp:revision>3</cp:revision>
  <cp:lastPrinted>2020-01-09T17:55:59Z</cp:lastPrinted>
  <dcterms:created xsi:type="dcterms:W3CDTF">2020-01-07T22:21:29Z</dcterms:created>
  <dcterms:modified xsi:type="dcterms:W3CDTF">2025-05-09T23:28:17Z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0x010100B782CB7E6D68CD44A516777E65015C5D</vt:lpwstr>
  </property>
  <property fmtid="{D5CDD505-2E9C-101B-9397-08002B2CF9AE}" pid="3" name="MediaServiceImageTags">
    <vt:lpwstr/>
  </property>
  <property fmtid="{D5CDD505-2E9C-101B-9397-08002B2CF9AE}" pid="4" name="Order">
    <vt:r8>3442400</vt:r8>
  </property>
</Properties>
</file>