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2" r:id="rId2"/>
    <p:sldId id="29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CEF"/>
    <a:srgbClr val="0065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02" autoAdjust="0"/>
    <p:restoredTop sz="97030" autoAdjust="0"/>
  </p:normalViewPr>
  <p:slideViewPr>
    <p:cSldViewPr snapToGrid="0">
      <p:cViewPr varScale="1">
        <p:scale>
          <a:sx n="77" d="100"/>
          <a:sy n="77" d="100"/>
        </p:scale>
        <p:origin x="1094"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A3120-053B-4110-8B38-DC4A0089A778}" type="datetimeFigureOut">
              <a:rPr lang="en-US" smtClean="0"/>
              <a:t>3/2/2022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D5A2E3-3653-4175-B44A-394A0C926229}" type="slidenum">
              <a:rPr lang="en-US" smtClean="0"/>
              <a:t>‹#›</a:t>
            </a:fld>
            <a:endParaRPr lang="en-US"/>
          </a:p>
        </p:txBody>
      </p:sp>
    </p:spTree>
    <p:extLst>
      <p:ext uri="{BB962C8B-B14F-4D97-AF65-F5344CB8AC3E}">
        <p14:creationId xmlns:p14="http://schemas.microsoft.com/office/powerpoint/2010/main" val="190141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the information on the measures and targets you are using under “Key Performance Indicators”</a:t>
            </a:r>
          </a:p>
          <a:p>
            <a:pPr marL="171450" indent="-171450">
              <a:buFontTx/>
              <a:buChar char="-"/>
            </a:pPr>
            <a:r>
              <a:rPr lang="en-US" dirty="0"/>
              <a:t>Each month, enter and update information on results for the month and year-to-date figures</a:t>
            </a:r>
          </a:p>
          <a:p>
            <a:pPr marL="171450" indent="-171450">
              <a:buFontTx/>
              <a:buChar char="-"/>
            </a:pPr>
            <a:r>
              <a:rPr lang="en-US" dirty="0"/>
              <a:t>Summarize key highlights you want to merchandise below it</a:t>
            </a:r>
          </a:p>
          <a:p>
            <a:pPr marL="171450" indent="-171450">
              <a:buFontTx/>
              <a:buChar char="-"/>
            </a:pPr>
            <a:r>
              <a:rPr lang="en-US" dirty="0"/>
              <a:t>Use the graphics on the right as alternate ways to showcase the data</a:t>
            </a:r>
          </a:p>
        </p:txBody>
      </p:sp>
      <p:sp>
        <p:nvSpPr>
          <p:cNvPr id="4" name="Slide Number Placeholder 3"/>
          <p:cNvSpPr>
            <a:spLocks noGrp="1"/>
          </p:cNvSpPr>
          <p:nvPr>
            <p:ph type="sldNum" sz="quarter" idx="5"/>
          </p:nvPr>
        </p:nvSpPr>
        <p:spPr/>
        <p:txBody>
          <a:bodyPr/>
          <a:lstStyle/>
          <a:p>
            <a:fld id="{42D5A2E3-3653-4175-B44A-394A0C926229}" type="slidenum">
              <a:rPr lang="en-US" smtClean="0"/>
              <a:t>2</a:t>
            </a:fld>
            <a:endParaRPr lang="en-US"/>
          </a:p>
        </p:txBody>
      </p:sp>
    </p:spTree>
    <p:extLst>
      <p:ext uri="{BB962C8B-B14F-4D97-AF65-F5344CB8AC3E}">
        <p14:creationId xmlns:p14="http://schemas.microsoft.com/office/powerpoint/2010/main" val="310020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1AB4-2B97-4F04-B72E-2A0ABB633D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E22887-00F2-455A-9FF6-AEE86FE4B1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C1826E-DD95-46D8-8931-846546C0AB22}"/>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2B61DE9B-1E6B-4C0E-9E16-EFAB0CFD9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23522-34CE-4EC8-86DD-E9E7734A308C}"/>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98449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AC071-014B-4739-BD5C-F9147BAABE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31C502-516A-4343-9609-958FE42205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E5124D-D389-4DC8-B64D-CEEBCA22B356}"/>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3E94E40A-C827-4F89-9E21-92D6A6798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44CE3-B340-4634-BB8B-5F94AB026E30}"/>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2093066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6A44ED-A3D4-45C9-B2FA-21807D1B2A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AF12F9-8F79-44D3-8C6D-D859AFE3DF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4269D7-B5AC-4244-BACD-CB365220D954}"/>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0BF8D9AF-855C-495D-9575-4E3C4D21A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829BCE-170B-40B5-89BA-F5D7D5810FF5}"/>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2666750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5E78007-4597-3E40-99FE-98BB5E0770C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4583" t="1039" r="16567" b="1424"/>
          <a:stretch/>
        </p:blipFill>
        <p:spPr>
          <a:xfrm>
            <a:off x="0" y="-1"/>
            <a:ext cx="12192000" cy="6858001"/>
          </a:xfrm>
          <a:prstGeom prst="rect">
            <a:avLst/>
          </a:prstGeom>
        </p:spPr>
      </p:pic>
    </p:spTree>
    <p:extLst>
      <p:ext uri="{BB962C8B-B14F-4D97-AF65-F5344CB8AC3E}">
        <p14:creationId xmlns:p14="http://schemas.microsoft.com/office/powerpoint/2010/main" val="124676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E573A-11B4-4246-A274-524EB59118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4E632-9AF6-4AA6-901E-9BFEB24A9B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3FEF2-60CD-41D8-B67C-2DA18D6AB49C}"/>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7986DC0C-2DDF-4DCE-9DC0-3F03BAEDA7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8FC89-0544-4DD6-A0CF-D8212BE5E34B}"/>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102748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16D12-4F0E-47F6-A53B-1B8997A646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ED9E68-EB59-4C9A-B6BB-FE4127FF6B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7C096A-6453-43DF-8BB5-C9664736D499}"/>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C2CDB407-F6D9-4FF0-BB7E-EDB3AADFDE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293FCA-BDAF-4117-B4D7-4CD4D775CC0A}"/>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3860075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1BB84-E224-48D3-A729-5F228C764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0E97B8-BC8D-4B9F-81CD-02A76573B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13C188-54F2-48AB-8FC8-D847F1A8DE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5829B8-309F-4A97-857A-186F926D0C4A}"/>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6" name="Footer Placeholder 5">
            <a:extLst>
              <a:ext uri="{FF2B5EF4-FFF2-40B4-BE49-F238E27FC236}">
                <a16:creationId xmlns:a16="http://schemas.microsoft.com/office/drawing/2014/main" id="{1E3BE9C6-4E00-41EA-8411-E85B8E1A1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3CCC7A-4D26-428E-AFEF-77D73E15AC69}"/>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149542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E658-BF8F-4183-AF67-0F5F63C7FF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2A69A1-EEBA-4C8D-BC76-FAF7768035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83E691-5AA3-43D4-AF0D-ACE1F7B1DB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02B6C9-1763-46D0-A51C-FE931E71C7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2223F0-8423-42A6-B3C5-65074B393F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FA27FC-65B1-433A-9743-05BF9389DC11}"/>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8" name="Footer Placeholder 7">
            <a:extLst>
              <a:ext uri="{FF2B5EF4-FFF2-40B4-BE49-F238E27FC236}">
                <a16:creationId xmlns:a16="http://schemas.microsoft.com/office/drawing/2014/main" id="{151BF609-93FC-45B8-9BC1-0BD4483644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65FCE3-87CB-402A-B75D-A4432A1B7B0F}"/>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204706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D7F8B-BFD5-4C50-A01B-CDF81B23D6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B43CBD-4643-41F4-BBE9-0400000C4460}"/>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4" name="Footer Placeholder 3">
            <a:extLst>
              <a:ext uri="{FF2B5EF4-FFF2-40B4-BE49-F238E27FC236}">
                <a16:creationId xmlns:a16="http://schemas.microsoft.com/office/drawing/2014/main" id="{5BF4A31E-E978-4626-AEFE-394C700577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FCDA88-7B0C-4C51-8171-7CAD55C77504}"/>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2104389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C4290-DB79-47F3-AD73-3E43E723C6A1}"/>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3" name="Footer Placeholder 2">
            <a:extLst>
              <a:ext uri="{FF2B5EF4-FFF2-40B4-BE49-F238E27FC236}">
                <a16:creationId xmlns:a16="http://schemas.microsoft.com/office/drawing/2014/main" id="{B1AC6A15-17B3-483B-9946-C3CAEE5385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6AEBF2-58AB-490D-A7C6-15D76DA9F9C1}"/>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393963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C5B6-A4E3-4CB9-B2C1-F4A5F22493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134910-818D-4D02-B01D-EBCC11CF86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8229F3-F404-4706-88E9-C4CE518092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AFB39B-67C5-4234-8EAC-2AEC6E7BB2CF}"/>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6" name="Footer Placeholder 5">
            <a:extLst>
              <a:ext uri="{FF2B5EF4-FFF2-40B4-BE49-F238E27FC236}">
                <a16:creationId xmlns:a16="http://schemas.microsoft.com/office/drawing/2014/main" id="{7C20990E-C7F1-4489-8FD2-AEB3C86854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0BB540-AB52-44C1-9BA7-3E5ED362EDB3}"/>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67083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79C95-C9C4-41EA-A6DD-F521ABB86F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0F644B-CFEC-4FA7-B5CE-28E2D5D55C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65CA61-8787-4B22-8654-D9A873AAAD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63D53A-87AF-47A9-B0D8-491F58D153B0}"/>
              </a:ext>
            </a:extLst>
          </p:cNvPr>
          <p:cNvSpPr>
            <a:spLocks noGrp="1"/>
          </p:cNvSpPr>
          <p:nvPr>
            <p:ph type="dt" sz="half" idx="10"/>
          </p:nvPr>
        </p:nvSpPr>
        <p:spPr/>
        <p:txBody>
          <a:bodyPr/>
          <a:lstStyle/>
          <a:p>
            <a:fld id="{DDE8CF91-2A5C-4916-A3C9-8427F886ACE9}" type="datetimeFigureOut">
              <a:rPr lang="en-US" smtClean="0"/>
              <a:t>3/2/2022</a:t>
            </a:fld>
            <a:endParaRPr lang="en-US"/>
          </a:p>
        </p:txBody>
      </p:sp>
      <p:sp>
        <p:nvSpPr>
          <p:cNvPr id="6" name="Footer Placeholder 5">
            <a:extLst>
              <a:ext uri="{FF2B5EF4-FFF2-40B4-BE49-F238E27FC236}">
                <a16:creationId xmlns:a16="http://schemas.microsoft.com/office/drawing/2014/main" id="{3EE4B9E4-9F09-476F-BB82-8179C72F30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A16306-23E1-40FB-8D79-5F494F7AD1BC}"/>
              </a:ext>
            </a:extLst>
          </p:cNvPr>
          <p:cNvSpPr>
            <a:spLocks noGrp="1"/>
          </p:cNvSpPr>
          <p:nvPr>
            <p:ph type="sldNum" sz="quarter" idx="12"/>
          </p:nvPr>
        </p:nvSpPr>
        <p:spPr/>
        <p:txBody>
          <a:bodyPr/>
          <a:lstStyle/>
          <a:p>
            <a:fld id="{12C304DF-BDD4-463B-8C46-8E138CCD3FCE}" type="slidenum">
              <a:rPr lang="en-US" smtClean="0"/>
              <a:t>‹#›</a:t>
            </a:fld>
            <a:endParaRPr lang="en-US"/>
          </a:p>
        </p:txBody>
      </p:sp>
    </p:spTree>
    <p:extLst>
      <p:ext uri="{BB962C8B-B14F-4D97-AF65-F5344CB8AC3E}">
        <p14:creationId xmlns:p14="http://schemas.microsoft.com/office/powerpoint/2010/main" val="185722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22EB30-8A5B-4DE7-BCA0-D4F652E4A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7398C2-9AC0-4092-A498-69D785A2AA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D2FEB3-8A4B-4771-B1B7-91A58B2146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8CF91-2A5C-4916-A3C9-8427F886ACE9}" type="datetimeFigureOut">
              <a:rPr lang="en-US" smtClean="0"/>
              <a:t>3/2/2022</a:t>
            </a:fld>
            <a:endParaRPr lang="en-US"/>
          </a:p>
        </p:txBody>
      </p:sp>
      <p:sp>
        <p:nvSpPr>
          <p:cNvPr id="5" name="Footer Placeholder 4">
            <a:extLst>
              <a:ext uri="{FF2B5EF4-FFF2-40B4-BE49-F238E27FC236}">
                <a16:creationId xmlns:a16="http://schemas.microsoft.com/office/drawing/2014/main" id="{B9EBD825-287F-465B-AD66-D164EC1EF0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B8E785-51D9-4AC0-BDF8-1400A4226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304DF-BDD4-463B-8C46-8E138CCD3FCE}" type="slidenum">
              <a:rPr lang="en-US" smtClean="0"/>
              <a:t>‹#›</a:t>
            </a:fld>
            <a:endParaRPr lang="en-US"/>
          </a:p>
        </p:txBody>
      </p:sp>
    </p:spTree>
    <p:extLst>
      <p:ext uri="{BB962C8B-B14F-4D97-AF65-F5344CB8AC3E}">
        <p14:creationId xmlns:p14="http://schemas.microsoft.com/office/powerpoint/2010/main" val="2864282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www.twitter.com/thoughtpartner" TargetMode="External"/><Relationship Id="rId4" Type="http://schemas.openxmlformats.org/officeDocument/2006/relationships/hyperlink" Target="http://www.yourthoughtpartner.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hyperlink" Target="http://www.yourthoughtpartn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ound Same Side Corner Rectangle 32">
            <a:extLst>
              <a:ext uri="{FF2B5EF4-FFF2-40B4-BE49-F238E27FC236}">
                <a16:creationId xmlns:a16="http://schemas.microsoft.com/office/drawing/2014/main" id="{438B5A9E-5CD0-C94D-834B-41D196183B28}"/>
              </a:ext>
            </a:extLst>
          </p:cNvPr>
          <p:cNvSpPr/>
          <p:nvPr/>
        </p:nvSpPr>
        <p:spPr>
          <a:xfrm rot="5400000" flipV="1">
            <a:off x="10433706" y="4341577"/>
            <a:ext cx="1370379" cy="2146209"/>
          </a:xfrm>
          <a:prstGeom prst="round2Same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 Same Side Corner Rectangle 30">
            <a:extLst>
              <a:ext uri="{FF2B5EF4-FFF2-40B4-BE49-F238E27FC236}">
                <a16:creationId xmlns:a16="http://schemas.microsoft.com/office/drawing/2014/main" id="{5520A5E2-4B3C-0744-98B4-701F6034889F}"/>
              </a:ext>
            </a:extLst>
          </p:cNvPr>
          <p:cNvSpPr/>
          <p:nvPr/>
        </p:nvSpPr>
        <p:spPr>
          <a:xfrm rot="5400000" flipV="1">
            <a:off x="10433706" y="2446033"/>
            <a:ext cx="1370379" cy="2146209"/>
          </a:xfrm>
          <a:prstGeom prst="round2Same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 Same Side Corner Rectangle 16">
            <a:extLst>
              <a:ext uri="{FF2B5EF4-FFF2-40B4-BE49-F238E27FC236}">
                <a16:creationId xmlns:a16="http://schemas.microsoft.com/office/drawing/2014/main" id="{A097AF28-F712-924B-B4C9-29F70713DA6D}"/>
              </a:ext>
            </a:extLst>
          </p:cNvPr>
          <p:cNvSpPr/>
          <p:nvPr/>
        </p:nvSpPr>
        <p:spPr>
          <a:xfrm rot="5400000">
            <a:off x="422768" y="2411177"/>
            <a:ext cx="1370379" cy="2215920"/>
          </a:xfrm>
          <a:prstGeom prst="round2Same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 Same Side Corner Rectangle 17">
            <a:extLst>
              <a:ext uri="{FF2B5EF4-FFF2-40B4-BE49-F238E27FC236}">
                <a16:creationId xmlns:a16="http://schemas.microsoft.com/office/drawing/2014/main" id="{01C59318-F916-C24F-A72F-10DC5E76DBA9}"/>
              </a:ext>
            </a:extLst>
          </p:cNvPr>
          <p:cNvSpPr/>
          <p:nvPr/>
        </p:nvSpPr>
        <p:spPr>
          <a:xfrm rot="5400000">
            <a:off x="422769" y="4306722"/>
            <a:ext cx="1370378" cy="2215920"/>
          </a:xfrm>
          <a:prstGeom prst="round2Same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E2B4A2-5767-4618-B521-A339863C6241}"/>
              </a:ext>
            </a:extLst>
          </p:cNvPr>
          <p:cNvSpPr>
            <a:spLocks noGrp="1"/>
          </p:cNvSpPr>
          <p:nvPr>
            <p:ph type="title"/>
          </p:nvPr>
        </p:nvSpPr>
        <p:spPr>
          <a:xfrm>
            <a:off x="232368" y="1452560"/>
            <a:ext cx="11020848" cy="588724"/>
          </a:xfrm>
        </p:spPr>
        <p:txBody>
          <a:bodyPr anchor="t">
            <a:noAutofit/>
          </a:bodyPr>
          <a:lstStyle/>
          <a:p>
            <a:pPr>
              <a:lnSpc>
                <a:spcPct val="100000"/>
              </a:lnSpc>
              <a:spcAft>
                <a:spcPts val="1200"/>
              </a:spcAft>
            </a:pPr>
            <a:r>
              <a:rPr lang="en-US" sz="1100" dirty="0">
                <a:latin typeface="Century Gothic" panose="020B0502020202020204" pitchFamily="34" charset="0"/>
              </a:rPr>
              <a:t>Change projects typically require regular reporting to track progress of key performance indicators (KPIs), and communication results should be part of this regular cadence. Consider using this template or something similar to document and reinforce the importance and value of change communication activities. </a:t>
            </a:r>
            <a:r>
              <a:rPr lang="en-US" sz="1100" b="1" dirty="0">
                <a:latin typeface="Century Gothic" panose="020B0502020202020204" pitchFamily="34" charset="0"/>
              </a:rPr>
              <a:t>A fully editable slide follows on the next page. Keep the prompts that are relevant to your change project and update any others as needed. </a:t>
            </a:r>
          </a:p>
        </p:txBody>
      </p:sp>
      <p:sp>
        <p:nvSpPr>
          <p:cNvPr id="10" name="TextBox 9">
            <a:extLst>
              <a:ext uri="{FF2B5EF4-FFF2-40B4-BE49-F238E27FC236}">
                <a16:creationId xmlns:a16="http://schemas.microsoft.com/office/drawing/2014/main" id="{67E8D87E-C7DE-41F7-9875-2228A21D2802}"/>
              </a:ext>
            </a:extLst>
          </p:cNvPr>
          <p:cNvSpPr txBox="1"/>
          <p:nvPr/>
        </p:nvSpPr>
        <p:spPr>
          <a:xfrm>
            <a:off x="449464" y="3108031"/>
            <a:ext cx="1319266" cy="830997"/>
          </a:xfrm>
          <a:prstGeom prst="rect">
            <a:avLst/>
          </a:prstGeom>
          <a:noFill/>
          <a:ln>
            <a:noFill/>
          </a:ln>
        </p:spPr>
        <p:txBody>
          <a:bodyPr wrap="square" rtlCol="0">
            <a:spAutoFit/>
          </a:bodyPr>
          <a:lstStyle/>
          <a:p>
            <a:r>
              <a:rPr lang="en-US" sz="1200" dirty="0">
                <a:latin typeface="Century Gothic" panose="020B0502020202020204" pitchFamily="34" charset="0"/>
                <a:cs typeface="Arial Black" panose="020B0604020202020204" pitchFamily="34" charset="0"/>
              </a:rPr>
              <a:t>Modify this chart with your KPIs, targets and results</a:t>
            </a:r>
            <a:endParaRPr lang="en-US" sz="1200" dirty="0">
              <a:latin typeface="Century Gothic" panose="020B0502020202020204" pitchFamily="34" charset="0"/>
            </a:endParaRPr>
          </a:p>
        </p:txBody>
      </p:sp>
      <p:sp>
        <p:nvSpPr>
          <p:cNvPr id="12" name="TextBox 11">
            <a:extLst>
              <a:ext uri="{FF2B5EF4-FFF2-40B4-BE49-F238E27FC236}">
                <a16:creationId xmlns:a16="http://schemas.microsoft.com/office/drawing/2014/main" id="{0757B9F7-A5DF-4614-9C55-8AB5DDFDC3BD}"/>
              </a:ext>
            </a:extLst>
          </p:cNvPr>
          <p:cNvSpPr txBox="1"/>
          <p:nvPr/>
        </p:nvSpPr>
        <p:spPr>
          <a:xfrm>
            <a:off x="449464" y="5016698"/>
            <a:ext cx="1612942" cy="830997"/>
          </a:xfrm>
          <a:prstGeom prst="rect">
            <a:avLst/>
          </a:prstGeom>
          <a:noFill/>
          <a:ln>
            <a:noFill/>
          </a:ln>
        </p:spPr>
        <p:txBody>
          <a:bodyPr wrap="square" rtlCol="0">
            <a:spAutoFit/>
          </a:bodyPr>
          <a:lstStyle/>
          <a:p>
            <a:r>
              <a:rPr lang="en-US" sz="1200" dirty="0">
                <a:latin typeface="Century Gothic" panose="020B0502020202020204" pitchFamily="34" charset="0"/>
                <a:cs typeface="Arial Black" panose="020B0604020202020204" pitchFamily="34" charset="0"/>
              </a:rPr>
              <a:t>Call attention </a:t>
            </a:r>
            <a:br>
              <a:rPr lang="en-US" sz="1200" dirty="0">
                <a:latin typeface="Century Gothic" panose="020B0502020202020204" pitchFamily="34" charset="0"/>
                <a:cs typeface="Arial Black" panose="020B0604020202020204" pitchFamily="34" charset="0"/>
              </a:rPr>
            </a:br>
            <a:r>
              <a:rPr lang="en-US" sz="1200" dirty="0">
                <a:latin typeface="Century Gothic" panose="020B0502020202020204" pitchFamily="34" charset="0"/>
                <a:cs typeface="Arial Black" panose="020B0604020202020204" pitchFamily="34" charset="0"/>
              </a:rPr>
              <a:t>to notable  accomplishments in each report</a:t>
            </a:r>
            <a:endParaRPr lang="en-US" sz="1200" dirty="0">
              <a:latin typeface="Century Gothic" panose="020B0502020202020204" pitchFamily="34" charset="0"/>
            </a:endParaRPr>
          </a:p>
        </p:txBody>
      </p:sp>
      <p:sp>
        <p:nvSpPr>
          <p:cNvPr id="14" name="TextBox 13">
            <a:extLst>
              <a:ext uri="{FF2B5EF4-FFF2-40B4-BE49-F238E27FC236}">
                <a16:creationId xmlns:a16="http://schemas.microsoft.com/office/drawing/2014/main" id="{410A19DC-3D5B-4A74-9640-D486921DD3E8}"/>
              </a:ext>
            </a:extLst>
          </p:cNvPr>
          <p:cNvSpPr txBox="1"/>
          <p:nvPr/>
        </p:nvSpPr>
        <p:spPr>
          <a:xfrm>
            <a:off x="10239419" y="4906849"/>
            <a:ext cx="1401839" cy="1015663"/>
          </a:xfrm>
          <a:prstGeom prst="rect">
            <a:avLst/>
          </a:prstGeom>
          <a:noFill/>
          <a:ln>
            <a:noFill/>
          </a:ln>
        </p:spPr>
        <p:txBody>
          <a:bodyPr wrap="square" rtlCol="0">
            <a:spAutoFit/>
          </a:bodyPr>
          <a:lstStyle/>
          <a:p>
            <a:r>
              <a:rPr lang="en-US" sz="1200" dirty="0">
                <a:latin typeface="Century Gothic" panose="020B0502020202020204" pitchFamily="34" charset="0"/>
                <a:cs typeface="Arial Black" panose="020B0604020202020204" pitchFamily="34" charset="0"/>
              </a:rPr>
              <a:t>Use icons and graphics to draw attention to the most important data</a:t>
            </a:r>
            <a:endParaRPr lang="en-US" sz="1200" dirty="0">
              <a:latin typeface="Century Gothic" panose="020B0502020202020204" pitchFamily="34" charset="0"/>
            </a:endParaRPr>
          </a:p>
        </p:txBody>
      </p:sp>
      <p:sp>
        <p:nvSpPr>
          <p:cNvPr id="7" name="Rectangle 6">
            <a:extLst>
              <a:ext uri="{FF2B5EF4-FFF2-40B4-BE49-F238E27FC236}">
                <a16:creationId xmlns:a16="http://schemas.microsoft.com/office/drawing/2014/main" id="{05F1BD51-1883-D74D-9C63-E384B507479B}"/>
              </a:ext>
            </a:extLst>
          </p:cNvPr>
          <p:cNvSpPr/>
          <p:nvPr/>
        </p:nvSpPr>
        <p:spPr>
          <a:xfrm>
            <a:off x="232368" y="267574"/>
            <a:ext cx="9246610" cy="1169551"/>
          </a:xfrm>
          <a:prstGeom prst="rect">
            <a:avLst/>
          </a:prstGeom>
        </p:spPr>
        <p:txBody>
          <a:bodyPr wrap="square">
            <a:spAutoFit/>
          </a:bodyPr>
          <a:lstStyle/>
          <a:p>
            <a:pPr>
              <a:lnSpc>
                <a:spcPts val="4200"/>
              </a:lnSpc>
            </a:pPr>
            <a:r>
              <a:rPr lang="en-US" sz="4000" b="1" dirty="0">
                <a:latin typeface="Century Gothic" panose="020B0502020202020204" pitchFamily="34" charset="0"/>
              </a:rPr>
              <a:t>Change Communication </a:t>
            </a:r>
            <a:br>
              <a:rPr lang="en-US" sz="4000" b="1" dirty="0">
                <a:latin typeface="Century Gothic" panose="020B0502020202020204" pitchFamily="34" charset="0"/>
              </a:rPr>
            </a:br>
            <a:r>
              <a:rPr lang="en-US" sz="4000" b="1" dirty="0">
                <a:latin typeface="Century Gothic" panose="020B0502020202020204" pitchFamily="34" charset="0"/>
              </a:rPr>
              <a:t>Measurement Dashboard Template</a:t>
            </a:r>
            <a:endParaRPr lang="en-US" sz="4000" dirty="0"/>
          </a:p>
        </p:txBody>
      </p:sp>
      <p:sp>
        <p:nvSpPr>
          <p:cNvPr id="19" name="Rectangle 18">
            <a:extLst>
              <a:ext uri="{FF2B5EF4-FFF2-40B4-BE49-F238E27FC236}">
                <a16:creationId xmlns:a16="http://schemas.microsoft.com/office/drawing/2014/main" id="{C6B85D2B-9189-2542-B8E7-7130D7A90FFB}"/>
              </a:ext>
            </a:extLst>
          </p:cNvPr>
          <p:cNvSpPr/>
          <p:nvPr/>
        </p:nvSpPr>
        <p:spPr>
          <a:xfrm>
            <a:off x="10239419" y="2965804"/>
            <a:ext cx="1503117" cy="1015663"/>
          </a:xfrm>
          <a:prstGeom prst="rect">
            <a:avLst/>
          </a:prstGeom>
          <a:noFill/>
          <a:ln>
            <a:noFill/>
          </a:ln>
        </p:spPr>
        <p:txBody>
          <a:bodyPr wrap="square">
            <a:spAutoFit/>
          </a:bodyPr>
          <a:lstStyle/>
          <a:p>
            <a:r>
              <a:rPr lang="en-US" sz="1200" dirty="0">
                <a:latin typeface="Century Gothic" panose="020B0502020202020204" pitchFamily="34" charset="0"/>
              </a:rPr>
              <a:t>Decide on a cadence that works for your project </a:t>
            </a:r>
            <a:r>
              <a:rPr lang="en-US" sz="1200" i="1" dirty="0">
                <a:latin typeface="Century Gothic" panose="020B0502020202020204" pitchFamily="34" charset="0"/>
              </a:rPr>
              <a:t>(e.g. month or quarter)</a:t>
            </a:r>
          </a:p>
        </p:txBody>
      </p:sp>
      <p:pic>
        <p:nvPicPr>
          <p:cNvPr id="24" name="Picture 23">
            <a:extLst>
              <a:ext uri="{FF2B5EF4-FFF2-40B4-BE49-F238E27FC236}">
                <a16:creationId xmlns:a16="http://schemas.microsoft.com/office/drawing/2014/main" id="{6E3D2D71-8E1B-D743-84EB-4522DDEEFA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1" y="2833945"/>
            <a:ext cx="300553" cy="300553"/>
          </a:xfrm>
          <a:prstGeom prst="rect">
            <a:avLst/>
          </a:prstGeom>
        </p:spPr>
      </p:pic>
      <p:pic>
        <p:nvPicPr>
          <p:cNvPr id="25" name="Picture 24">
            <a:extLst>
              <a:ext uri="{FF2B5EF4-FFF2-40B4-BE49-F238E27FC236}">
                <a16:creationId xmlns:a16="http://schemas.microsoft.com/office/drawing/2014/main" id="{6395A423-55B7-6A4D-BE9C-BBD6D0DB2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1" y="4729493"/>
            <a:ext cx="300553" cy="300553"/>
          </a:xfrm>
          <a:prstGeom prst="rect">
            <a:avLst/>
          </a:prstGeom>
        </p:spPr>
      </p:pic>
      <p:pic>
        <p:nvPicPr>
          <p:cNvPr id="27" name="Picture 26">
            <a:extLst>
              <a:ext uri="{FF2B5EF4-FFF2-40B4-BE49-F238E27FC236}">
                <a16:creationId xmlns:a16="http://schemas.microsoft.com/office/drawing/2014/main" id="{52150AF5-A23A-5545-ACFC-60AF3925055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562603" y="292974"/>
            <a:ext cx="1162886" cy="465155"/>
          </a:xfrm>
          <a:prstGeom prst="rect">
            <a:avLst/>
          </a:prstGeom>
        </p:spPr>
      </p:pic>
      <p:sp>
        <p:nvSpPr>
          <p:cNvPr id="30" name="Title 1">
            <a:extLst>
              <a:ext uri="{FF2B5EF4-FFF2-40B4-BE49-F238E27FC236}">
                <a16:creationId xmlns:a16="http://schemas.microsoft.com/office/drawing/2014/main" id="{1F96C000-C0FC-4548-831C-81507499D224}"/>
              </a:ext>
            </a:extLst>
          </p:cNvPr>
          <p:cNvSpPr txBox="1">
            <a:spLocks/>
          </p:cNvSpPr>
          <p:nvPr/>
        </p:nvSpPr>
        <p:spPr>
          <a:xfrm>
            <a:off x="8251" y="6604968"/>
            <a:ext cx="1444688" cy="24324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200"/>
              </a:spcAft>
            </a:pPr>
            <a:r>
              <a:rPr lang="en-US" sz="700" dirty="0">
                <a:solidFill>
                  <a:schemeClr val="bg1">
                    <a:lumMod val="50000"/>
                  </a:schemeClr>
                </a:solidFill>
                <a:latin typeface="Century Gothic" panose="020B0502020202020204" pitchFamily="34" charset="0"/>
              </a:rPr>
              <a:t>© The Grossman Group</a:t>
            </a:r>
          </a:p>
        </p:txBody>
      </p:sp>
      <p:pic>
        <p:nvPicPr>
          <p:cNvPr id="32" name="Picture 31">
            <a:extLst>
              <a:ext uri="{FF2B5EF4-FFF2-40B4-BE49-F238E27FC236}">
                <a16:creationId xmlns:a16="http://schemas.microsoft.com/office/drawing/2014/main" id="{1FEB7C0E-9F52-9442-99B6-AEA8B49801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91447" y="2833947"/>
            <a:ext cx="300553" cy="300553"/>
          </a:xfrm>
          <a:prstGeom prst="rect">
            <a:avLst/>
          </a:prstGeom>
        </p:spPr>
      </p:pic>
      <p:pic>
        <p:nvPicPr>
          <p:cNvPr id="34" name="Picture 33">
            <a:extLst>
              <a:ext uri="{FF2B5EF4-FFF2-40B4-BE49-F238E27FC236}">
                <a16:creationId xmlns:a16="http://schemas.microsoft.com/office/drawing/2014/main" id="{7BBFC01F-7F13-0E4E-B4FD-C331EEB3C5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91447" y="4729491"/>
            <a:ext cx="300553" cy="300553"/>
          </a:xfrm>
          <a:prstGeom prst="rect">
            <a:avLst/>
          </a:prstGeom>
        </p:spPr>
      </p:pic>
      <p:sp>
        <p:nvSpPr>
          <p:cNvPr id="20" name="TextBox 19">
            <a:extLst>
              <a:ext uri="{FF2B5EF4-FFF2-40B4-BE49-F238E27FC236}">
                <a16:creationId xmlns:a16="http://schemas.microsoft.com/office/drawing/2014/main" id="{1D19E914-DD71-4677-9D8E-496D66E57EB9}"/>
              </a:ext>
            </a:extLst>
          </p:cNvPr>
          <p:cNvSpPr txBox="1"/>
          <p:nvPr/>
        </p:nvSpPr>
        <p:spPr>
          <a:xfrm>
            <a:off x="3542097" y="6538770"/>
            <a:ext cx="5059680" cy="246221"/>
          </a:xfrm>
          <a:prstGeom prst="rect">
            <a:avLst/>
          </a:prstGeom>
          <a:noFill/>
        </p:spPr>
        <p:txBody>
          <a:bodyPr wrap="square" rtlCol="0">
            <a:spAutoFit/>
          </a:bodyPr>
          <a:lstStyle/>
          <a:p>
            <a:pPr algn="ctr"/>
            <a:r>
              <a:rPr lang="en-US" sz="1000" i="1" dirty="0">
                <a:latin typeface="Century Gothic" panose="020B0502020202020204" pitchFamily="34" charset="0"/>
                <a:hlinkClick r:id="rId4"/>
              </a:rPr>
              <a:t>www.yourthoughtpartner.com</a:t>
            </a:r>
            <a:r>
              <a:rPr lang="en-US" sz="1000" i="1" dirty="0">
                <a:latin typeface="Century Gothic" panose="020B0502020202020204" pitchFamily="34" charset="0"/>
              </a:rPr>
              <a:t>  |  </a:t>
            </a:r>
            <a:r>
              <a:rPr lang="en-US" sz="1000" i="1" dirty="0">
                <a:latin typeface="Century Gothic" panose="020B0502020202020204" pitchFamily="34" charset="0"/>
                <a:hlinkClick r:id="rId5"/>
              </a:rPr>
              <a:t>@ThoughtPartner </a:t>
            </a:r>
            <a:endParaRPr lang="en-US" sz="1000" i="1" dirty="0">
              <a:latin typeface="Century Gothic" panose="020B0502020202020204" pitchFamily="34" charset="0"/>
            </a:endParaRPr>
          </a:p>
        </p:txBody>
      </p:sp>
      <p:pic>
        <p:nvPicPr>
          <p:cNvPr id="3" name="Picture 2">
            <a:extLst>
              <a:ext uri="{FF2B5EF4-FFF2-40B4-BE49-F238E27FC236}">
                <a16:creationId xmlns:a16="http://schemas.microsoft.com/office/drawing/2014/main" id="{54C57F7C-0E40-493F-B1EE-7B48174B48BF}"/>
              </a:ext>
            </a:extLst>
          </p:cNvPr>
          <p:cNvPicPr>
            <a:picLocks noChangeAspect="1"/>
          </p:cNvPicPr>
          <p:nvPr/>
        </p:nvPicPr>
        <p:blipFill>
          <a:blip r:embed="rId6"/>
          <a:stretch>
            <a:fillRect/>
          </a:stretch>
        </p:blipFill>
        <p:spPr>
          <a:xfrm>
            <a:off x="2488149" y="2254898"/>
            <a:ext cx="7215702" cy="4070258"/>
          </a:xfrm>
          <a:prstGeom prst="rect">
            <a:avLst/>
          </a:prstGeom>
          <a:ln w="6350">
            <a:solidFill>
              <a:schemeClr val="tx1"/>
            </a:solidFill>
          </a:ln>
        </p:spPr>
      </p:pic>
    </p:spTree>
    <p:extLst>
      <p:ext uri="{BB962C8B-B14F-4D97-AF65-F5344CB8AC3E}">
        <p14:creationId xmlns:p14="http://schemas.microsoft.com/office/powerpoint/2010/main" val="75495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4ABEC1-9713-FF49-8810-0D6E09D48A86}"/>
              </a:ext>
            </a:extLst>
          </p:cNvPr>
          <p:cNvSpPr/>
          <p:nvPr/>
        </p:nvSpPr>
        <p:spPr>
          <a:xfrm>
            <a:off x="6554313" y="4058064"/>
            <a:ext cx="5285248" cy="2428996"/>
          </a:xfrm>
          <a:prstGeom prst="rect">
            <a:avLst/>
          </a:prstGeom>
          <a:solidFill>
            <a:srgbClr val="EEEC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B8CE88C-AD87-054F-AC14-310B923CC4F4}"/>
              </a:ext>
            </a:extLst>
          </p:cNvPr>
          <p:cNvSpPr/>
          <p:nvPr/>
        </p:nvSpPr>
        <p:spPr>
          <a:xfrm>
            <a:off x="0" y="0"/>
            <a:ext cx="12192000" cy="959099"/>
          </a:xfrm>
          <a:prstGeom prst="rect">
            <a:avLst/>
          </a:prstGeom>
          <a:solidFill>
            <a:srgbClr val="0065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B8004B06-0127-4B24-8AA3-5FEF12AC4EF2}"/>
              </a:ext>
            </a:extLst>
          </p:cNvPr>
          <p:cNvGraphicFramePr>
            <a:graphicFrameLocks noGrp="1"/>
          </p:cNvGraphicFramePr>
          <p:nvPr>
            <p:extLst>
              <p:ext uri="{D42A27DB-BD31-4B8C-83A1-F6EECF244321}">
                <p14:modId xmlns:p14="http://schemas.microsoft.com/office/powerpoint/2010/main" val="16424268"/>
              </p:ext>
            </p:extLst>
          </p:nvPr>
        </p:nvGraphicFramePr>
        <p:xfrm>
          <a:off x="352440" y="4454069"/>
          <a:ext cx="5894848" cy="2032991"/>
        </p:xfrm>
        <a:graphic>
          <a:graphicData uri="http://schemas.openxmlformats.org/drawingml/2006/table">
            <a:tbl>
              <a:tblPr firstRow="1" bandRow="1">
                <a:tableStyleId>{5C22544A-7EE6-4342-B048-85BDC9FD1C3A}</a:tableStyleId>
              </a:tblPr>
              <a:tblGrid>
                <a:gridCol w="5894848">
                  <a:extLst>
                    <a:ext uri="{9D8B030D-6E8A-4147-A177-3AD203B41FA5}">
                      <a16:colId xmlns:a16="http://schemas.microsoft.com/office/drawing/2014/main" val="3988866253"/>
                    </a:ext>
                  </a:extLst>
                </a:gridCol>
              </a:tblGrid>
              <a:tr h="3215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latin typeface="Century Gothic" panose="020B0502020202020204" pitchFamily="34" charset="0"/>
                          <a:cs typeface="Arial Black" panose="020B0604020202020204" pitchFamily="34" charset="0"/>
                        </a:rPr>
                        <a:t>THIS MONTH’S HIGHLIGHTS</a:t>
                      </a:r>
                    </a:p>
                  </a:txBody>
                  <a:tcPr marL="167843" marR="83921" marT="0" marB="0" anchor="ctr">
                    <a:lnL w="12700" cap="flat" cmpd="sng" algn="ctr">
                      <a:solidFill>
                        <a:srgbClr val="072B31"/>
                      </a:solidFill>
                      <a:prstDash val="solid"/>
                      <a:round/>
                      <a:headEnd type="none" w="med" len="med"/>
                      <a:tailEnd type="none" w="med" len="med"/>
                    </a:lnL>
                    <a:lnR w="12700" cap="flat" cmpd="sng" algn="ctr">
                      <a:solidFill>
                        <a:srgbClr val="072B31"/>
                      </a:solidFill>
                      <a:prstDash val="solid"/>
                      <a:round/>
                      <a:headEnd type="none" w="med" len="med"/>
                      <a:tailEnd type="none" w="med" len="med"/>
                    </a:lnR>
                    <a:lnT w="12700" cap="flat" cmpd="sng" algn="ctr">
                      <a:solidFill>
                        <a:srgbClr val="072B31"/>
                      </a:solidFill>
                      <a:prstDash val="solid"/>
                      <a:round/>
                      <a:headEnd type="none" w="med" len="med"/>
                      <a:tailEnd type="none" w="med" len="med"/>
                    </a:lnT>
                    <a:solidFill>
                      <a:srgbClr val="00659B"/>
                    </a:solidFill>
                  </a:tcPr>
                </a:tc>
                <a:extLst>
                  <a:ext uri="{0D108BD9-81ED-4DB2-BD59-A6C34878D82A}">
                    <a16:rowId xmlns:a16="http://schemas.microsoft.com/office/drawing/2014/main" val="2295824959"/>
                  </a:ext>
                </a:extLst>
              </a:tr>
              <a:tr h="570478">
                <a:tc>
                  <a:txBody>
                    <a:bodyPr/>
                    <a:lstStyle/>
                    <a:p>
                      <a:r>
                        <a:rPr lang="en-US" sz="1400" b="1" dirty="0">
                          <a:solidFill>
                            <a:schemeClr val="tx1"/>
                          </a:solidFill>
                          <a:latin typeface="Century Gothic" panose="020B0502020202020204" pitchFamily="34" charset="0"/>
                        </a:rPr>
                        <a:t>1. </a:t>
                      </a:r>
                      <a:r>
                        <a:rPr lang="en-US" sz="1400" b="0" dirty="0">
                          <a:solidFill>
                            <a:schemeClr val="tx1"/>
                          </a:solidFill>
                          <a:latin typeface="Century Gothic" panose="020B0502020202020204" pitchFamily="34" charset="0"/>
                        </a:rPr>
                        <a:t>{Insert}</a:t>
                      </a:r>
                    </a:p>
                  </a:txBody>
                  <a:tcPr marL="167843" marR="335685" marT="83921" marB="41961" anchor="ctr">
                    <a:lnL w="12700" cap="flat" cmpd="sng" algn="ctr">
                      <a:solidFill>
                        <a:srgbClr val="072B31"/>
                      </a:solidFill>
                      <a:prstDash val="solid"/>
                      <a:round/>
                      <a:headEnd type="none" w="med" len="med"/>
                      <a:tailEnd type="none" w="med" len="med"/>
                    </a:lnL>
                    <a:lnR w="12700" cap="flat" cmpd="sng" algn="ctr">
                      <a:solidFill>
                        <a:srgbClr val="072B3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1742753072"/>
                  </a:ext>
                </a:extLst>
              </a:tr>
              <a:tr h="570478">
                <a:tc>
                  <a:txBody>
                    <a:bodyPr/>
                    <a:lstStyle/>
                    <a:p>
                      <a:r>
                        <a:rPr lang="en-US" sz="1400" b="1" dirty="0">
                          <a:solidFill>
                            <a:schemeClr val="tx1"/>
                          </a:solidFill>
                          <a:latin typeface="Century Gothic" panose="020B0502020202020204" pitchFamily="34" charset="0"/>
                        </a:rPr>
                        <a:t>2. </a:t>
                      </a:r>
                      <a:r>
                        <a:rPr lang="en-US" sz="1400" b="0" dirty="0">
                          <a:solidFill>
                            <a:schemeClr val="tx1"/>
                          </a:solidFill>
                          <a:latin typeface="Century Gothic" panose="020B0502020202020204" pitchFamily="34" charset="0"/>
                        </a:rPr>
                        <a:t>{Insert}</a:t>
                      </a:r>
                      <a:endParaRPr lang="en-US" sz="1400" b="1" dirty="0">
                        <a:solidFill>
                          <a:schemeClr val="tx1"/>
                        </a:solidFill>
                        <a:latin typeface="Century Gothic" panose="020B0502020202020204" pitchFamily="34" charset="0"/>
                      </a:endParaRPr>
                    </a:p>
                  </a:txBody>
                  <a:tcPr marL="167843" marR="335685" marT="83921" marB="41961" anchor="ctr">
                    <a:lnL w="12700" cap="flat" cmpd="sng" algn="ctr">
                      <a:solidFill>
                        <a:srgbClr val="072B31"/>
                      </a:solidFill>
                      <a:prstDash val="solid"/>
                      <a:round/>
                      <a:headEnd type="none" w="med" len="med"/>
                      <a:tailEnd type="none" w="med" len="med"/>
                    </a:lnL>
                    <a:lnR w="12700" cap="flat" cmpd="sng" algn="ctr">
                      <a:solidFill>
                        <a:srgbClr val="072B3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7366534"/>
                  </a:ext>
                </a:extLst>
              </a:tr>
              <a:tr h="570478">
                <a:tc>
                  <a:txBody>
                    <a:bodyPr/>
                    <a:lstStyle/>
                    <a:p>
                      <a:r>
                        <a:rPr lang="en-US" sz="1400" b="1" dirty="0">
                          <a:solidFill>
                            <a:schemeClr val="tx1"/>
                          </a:solidFill>
                          <a:latin typeface="Century Gothic" panose="020B0502020202020204" pitchFamily="34" charset="0"/>
                        </a:rPr>
                        <a:t>3. </a:t>
                      </a:r>
                      <a:r>
                        <a:rPr lang="en-US" sz="1400" b="0" dirty="0">
                          <a:solidFill>
                            <a:schemeClr val="tx1"/>
                          </a:solidFill>
                          <a:latin typeface="Century Gothic" panose="020B0502020202020204" pitchFamily="34" charset="0"/>
                        </a:rPr>
                        <a:t>{Insert}</a:t>
                      </a:r>
                      <a:endParaRPr lang="en-US" sz="1400" b="1" dirty="0">
                        <a:solidFill>
                          <a:schemeClr val="tx1"/>
                        </a:solidFill>
                        <a:latin typeface="Century Gothic" panose="020B0502020202020204" pitchFamily="34" charset="0"/>
                      </a:endParaRPr>
                    </a:p>
                  </a:txBody>
                  <a:tcPr marL="167843" marR="335685" marT="83921" marB="41961" anchor="ctr">
                    <a:lnL w="12700" cap="flat" cmpd="sng" algn="ctr">
                      <a:solidFill>
                        <a:srgbClr val="072B31"/>
                      </a:solidFill>
                      <a:prstDash val="solid"/>
                      <a:round/>
                      <a:headEnd type="none" w="med" len="med"/>
                      <a:tailEnd type="none" w="med" len="med"/>
                    </a:lnL>
                    <a:lnR w="12700" cap="flat" cmpd="sng" algn="ctr">
                      <a:solidFill>
                        <a:srgbClr val="072B31"/>
                      </a:solidFill>
                      <a:prstDash val="solid"/>
                      <a:round/>
                      <a:headEnd type="none" w="med" len="med"/>
                      <a:tailEnd type="none" w="med" len="med"/>
                    </a:lnR>
                    <a:lnB w="12700" cap="flat" cmpd="sng" algn="ctr">
                      <a:solidFill>
                        <a:srgbClr val="072B3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85799690"/>
                  </a:ext>
                </a:extLst>
              </a:tr>
            </a:tbl>
          </a:graphicData>
        </a:graphic>
      </p:graphicFrame>
      <p:graphicFrame>
        <p:nvGraphicFramePr>
          <p:cNvPr id="6" name="Table 5">
            <a:extLst>
              <a:ext uri="{FF2B5EF4-FFF2-40B4-BE49-F238E27FC236}">
                <a16:creationId xmlns:a16="http://schemas.microsoft.com/office/drawing/2014/main" id="{B7C8DB30-AEF9-4285-B3C3-71D899354657}"/>
              </a:ext>
            </a:extLst>
          </p:cNvPr>
          <p:cNvGraphicFramePr>
            <a:graphicFrameLocks noGrp="1"/>
          </p:cNvGraphicFramePr>
          <p:nvPr>
            <p:extLst>
              <p:ext uri="{D42A27DB-BD31-4B8C-83A1-F6EECF244321}">
                <p14:modId xmlns:p14="http://schemas.microsoft.com/office/powerpoint/2010/main" val="3228563981"/>
              </p:ext>
            </p:extLst>
          </p:nvPr>
        </p:nvGraphicFramePr>
        <p:xfrm>
          <a:off x="352440" y="1201861"/>
          <a:ext cx="5894848" cy="2943406"/>
        </p:xfrm>
        <a:graphic>
          <a:graphicData uri="http://schemas.openxmlformats.org/drawingml/2006/table">
            <a:tbl>
              <a:tblPr firstRow="1" bandRow="1">
                <a:tableStyleId>{5C22544A-7EE6-4342-B048-85BDC9FD1C3A}</a:tableStyleId>
              </a:tblPr>
              <a:tblGrid>
                <a:gridCol w="2602778">
                  <a:extLst>
                    <a:ext uri="{9D8B030D-6E8A-4147-A177-3AD203B41FA5}">
                      <a16:colId xmlns:a16="http://schemas.microsoft.com/office/drawing/2014/main" val="2082452180"/>
                    </a:ext>
                  </a:extLst>
                </a:gridCol>
                <a:gridCol w="1191101">
                  <a:extLst>
                    <a:ext uri="{9D8B030D-6E8A-4147-A177-3AD203B41FA5}">
                      <a16:colId xmlns:a16="http://schemas.microsoft.com/office/drawing/2014/main" val="1970116023"/>
                    </a:ext>
                  </a:extLst>
                </a:gridCol>
                <a:gridCol w="959498">
                  <a:extLst>
                    <a:ext uri="{9D8B030D-6E8A-4147-A177-3AD203B41FA5}">
                      <a16:colId xmlns:a16="http://schemas.microsoft.com/office/drawing/2014/main" val="594703598"/>
                    </a:ext>
                  </a:extLst>
                </a:gridCol>
                <a:gridCol w="1141471">
                  <a:extLst>
                    <a:ext uri="{9D8B030D-6E8A-4147-A177-3AD203B41FA5}">
                      <a16:colId xmlns:a16="http://schemas.microsoft.com/office/drawing/2014/main" val="756870824"/>
                    </a:ext>
                  </a:extLst>
                </a:gridCol>
              </a:tblGrid>
              <a:tr h="376426">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dirty="0">
                          <a:solidFill>
                            <a:schemeClr val="bg1"/>
                          </a:solidFill>
                          <a:latin typeface="Century Gothic" panose="020B0502020202020204" pitchFamily="34" charset="0"/>
                          <a:cs typeface="Arial Black" panose="020B0604020202020204" pitchFamily="34" charset="0"/>
                        </a:rPr>
                        <a:t>KEY PERFORMANCE INDICATORS</a:t>
                      </a:r>
                    </a:p>
                  </a:txBody>
                  <a:tcPr marR="0" marT="0" marB="0" anchor="ctr">
                    <a:lnL w="12700" cap="flat" cmpd="sng" algn="ctr">
                      <a:solidFill>
                        <a:srgbClr val="072B31"/>
                      </a:solidFill>
                      <a:prstDash val="solid"/>
                      <a:round/>
                      <a:headEnd type="none" w="med" len="med"/>
                      <a:tailEnd type="none" w="med" len="med"/>
                    </a:lnL>
                    <a:lnR w="12700" cap="flat" cmpd="sng" algn="ctr">
                      <a:solidFill>
                        <a:srgbClr val="072B31"/>
                      </a:solidFill>
                      <a:prstDash val="solid"/>
                      <a:round/>
                      <a:headEnd type="none" w="med" len="med"/>
                      <a:tailEnd type="none" w="med" len="med"/>
                    </a:lnR>
                    <a:lnT w="12700" cap="flat" cmpd="sng" algn="ctr">
                      <a:solidFill>
                        <a:srgbClr val="072B31"/>
                      </a:solidFill>
                      <a:prstDash val="solid"/>
                      <a:round/>
                      <a:headEnd type="none" w="med" len="med"/>
                      <a:tailEnd type="none" w="med" len="med"/>
                    </a:lnT>
                    <a:solidFill>
                      <a:srgbClr val="00659B"/>
                    </a:solidFill>
                  </a:tcPr>
                </a:tc>
                <a:tc hMerge="1">
                  <a:txBody>
                    <a:bodyPr/>
                    <a:lstStyle/>
                    <a:p>
                      <a:endParaRPr lang="en-US" sz="1400" dirty="0"/>
                    </a:p>
                  </a:txBody>
                  <a:tcPr>
                    <a:solidFill>
                      <a:srgbClr val="072B31"/>
                    </a:solidFill>
                  </a:tcPr>
                </a:tc>
                <a:tc hMerge="1">
                  <a:txBody>
                    <a:bodyPr/>
                    <a:lstStyle/>
                    <a:p>
                      <a:endParaRPr lang="en-US"/>
                    </a:p>
                  </a:txBody>
                  <a:tcPr/>
                </a:tc>
                <a:tc hMerge="1">
                  <a:txBody>
                    <a:bodyPr/>
                    <a:lstStyle/>
                    <a:p>
                      <a:endParaRPr lang="en-US" sz="1400" dirty="0"/>
                    </a:p>
                  </a:txBody>
                  <a:tcPr>
                    <a:solidFill>
                      <a:srgbClr val="072B31"/>
                    </a:solidFill>
                  </a:tcPr>
                </a:tc>
                <a:extLst>
                  <a:ext uri="{0D108BD9-81ED-4DB2-BD59-A6C34878D82A}">
                    <a16:rowId xmlns:a16="http://schemas.microsoft.com/office/drawing/2014/main" val="2214525397"/>
                  </a:ext>
                </a:extLst>
              </a:tr>
              <a:tr h="267208">
                <a:tc>
                  <a:txBody>
                    <a:bodyPr/>
                    <a:lstStyle/>
                    <a:p>
                      <a:r>
                        <a:rPr lang="en-US" sz="1200" b="1" dirty="0">
                          <a:solidFill>
                            <a:schemeClr val="bg1"/>
                          </a:solidFill>
                          <a:latin typeface="Century Gothic" panose="020B0502020202020204" pitchFamily="34" charset="0"/>
                        </a:rPr>
                        <a:t>Measure</a:t>
                      </a:r>
                    </a:p>
                  </a:txBody>
                  <a:tcPr anchor="ctr">
                    <a:lnL w="12700" cap="flat" cmpd="sng" algn="ctr">
                      <a:solidFill>
                        <a:srgbClr val="072B31"/>
                      </a:solidFill>
                      <a:prstDash val="solid"/>
                      <a:round/>
                      <a:headEnd type="none" w="med" len="med"/>
                      <a:tailEnd type="none" w="med" len="med"/>
                    </a:lnL>
                    <a:solidFill>
                      <a:srgbClr val="00B0F0"/>
                    </a:solidFill>
                  </a:tcPr>
                </a:tc>
                <a:tc>
                  <a:txBody>
                    <a:bodyPr/>
                    <a:lstStyle/>
                    <a:p>
                      <a:pPr algn="ctr"/>
                      <a:r>
                        <a:rPr lang="en-US" sz="1200" b="1" dirty="0">
                          <a:solidFill>
                            <a:schemeClr val="bg1"/>
                          </a:solidFill>
                          <a:latin typeface="Century Gothic" panose="020B0502020202020204" pitchFamily="34" charset="0"/>
                        </a:rPr>
                        <a:t>Target</a:t>
                      </a:r>
                    </a:p>
                  </a:txBody>
                  <a:tcPr anchor="ctr">
                    <a:solidFill>
                      <a:srgbClr val="00B0F0"/>
                    </a:solidFill>
                  </a:tcPr>
                </a:tc>
                <a:tc>
                  <a:txBody>
                    <a:bodyPr/>
                    <a:lstStyle/>
                    <a:p>
                      <a:pPr algn="ctr"/>
                      <a:r>
                        <a:rPr lang="en-US" sz="1200" b="1" dirty="0">
                          <a:solidFill>
                            <a:schemeClr val="bg1"/>
                          </a:solidFill>
                          <a:latin typeface="Century Gothic" panose="020B0502020202020204" pitchFamily="34" charset="0"/>
                        </a:rPr>
                        <a:t>Month</a:t>
                      </a:r>
                    </a:p>
                  </a:txBody>
                  <a:tcPr anchor="ctr">
                    <a:solidFill>
                      <a:srgbClr val="00B0F0"/>
                    </a:solidFill>
                  </a:tcPr>
                </a:tc>
                <a:tc>
                  <a:txBody>
                    <a:bodyPr/>
                    <a:lstStyle/>
                    <a:p>
                      <a:pPr algn="ctr"/>
                      <a:r>
                        <a:rPr lang="en-US" sz="1200" b="1" dirty="0">
                          <a:solidFill>
                            <a:schemeClr val="bg1"/>
                          </a:solidFill>
                          <a:latin typeface="Century Gothic" panose="020B0502020202020204" pitchFamily="34" charset="0"/>
                        </a:rPr>
                        <a:t>YTD*</a:t>
                      </a:r>
                    </a:p>
                  </a:txBody>
                  <a:tcPr anchor="ctr">
                    <a:lnR w="12700" cap="flat" cmpd="sng" algn="ctr">
                      <a:solidFill>
                        <a:srgbClr val="072B31"/>
                      </a:solidFill>
                      <a:prstDash val="solid"/>
                      <a:round/>
                      <a:headEnd type="none" w="med" len="med"/>
                      <a:tailEnd type="none" w="med" len="med"/>
                    </a:lnR>
                    <a:solidFill>
                      <a:srgbClr val="00B0F0"/>
                    </a:solidFill>
                  </a:tcPr>
                </a:tc>
                <a:extLst>
                  <a:ext uri="{0D108BD9-81ED-4DB2-BD59-A6C34878D82A}">
                    <a16:rowId xmlns:a16="http://schemas.microsoft.com/office/drawing/2014/main" val="363195017"/>
                  </a:ext>
                </a:extLst>
              </a:tr>
              <a:tr h="458532">
                <a:tc>
                  <a:txBody>
                    <a:bodyPr/>
                    <a:lstStyle/>
                    <a:p>
                      <a:pPr algn="l"/>
                      <a:r>
                        <a:rPr lang="en-US" sz="1100" dirty="0">
                          <a:solidFill>
                            <a:schemeClr val="tx1"/>
                          </a:solidFill>
                          <a:latin typeface="Century Gothic" panose="020B0502020202020204" pitchFamily="34" charset="0"/>
                        </a:rPr>
                        <a:t>ALL-STAFF EMAIL OPENS</a:t>
                      </a:r>
                    </a:p>
                  </a:txBody>
                  <a:tcPr anchor="ctr">
                    <a:lnL w="12700" cap="flat" cmpd="sng" algn="ctr">
                      <a:solidFill>
                        <a:srgbClr val="072B31"/>
                      </a:solidFill>
                      <a:prstDash val="solid"/>
                      <a:round/>
                      <a:headEnd type="none" w="med" len="med"/>
                      <a:tailEnd type="none" w="med" len="med"/>
                    </a:lnL>
                    <a:solidFill>
                      <a:schemeClr val="bg1">
                        <a:lumMod val="95000"/>
                      </a:schemeClr>
                    </a:solidFill>
                  </a:tcPr>
                </a:tc>
                <a:tc>
                  <a:txBody>
                    <a:bodyPr/>
                    <a:lstStyle/>
                    <a:p>
                      <a:pPr algn="ctr"/>
                      <a:r>
                        <a:rPr lang="en-US" sz="1100" dirty="0">
                          <a:solidFill>
                            <a:schemeClr val="tx1"/>
                          </a:solidFill>
                          <a:latin typeface="Century Gothic" panose="020B0502020202020204" pitchFamily="34" charset="0"/>
                        </a:rPr>
                        <a:t>90%</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solidFill>
                      <a:schemeClr val="bg1">
                        <a:lumMod val="95000"/>
                      </a:schemeClr>
                    </a:solidFill>
                  </a:tcPr>
                </a:tc>
                <a:tc>
                  <a:txBody>
                    <a:bodyPr/>
                    <a:lstStyle/>
                    <a:p>
                      <a:pPr algn="ctr"/>
                      <a:r>
                        <a:rPr lang="en-US" sz="1100" dirty="0">
                          <a:solidFill>
                            <a:schemeClr val="tx1"/>
                          </a:solidFill>
                          <a:latin typeface="Century Gothic" panose="020B0502020202020204" pitchFamily="34" charset="0"/>
                        </a:rPr>
                        <a:t>{Insert %}</a:t>
                      </a:r>
                    </a:p>
                  </a:txBody>
                  <a:tcPr anchor="ctr">
                    <a:lnR w="12700" cap="flat" cmpd="sng" algn="ctr">
                      <a:solidFill>
                        <a:srgbClr val="072B3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318771254"/>
                  </a:ext>
                </a:extLst>
              </a:tr>
              <a:tr h="458532">
                <a:tc>
                  <a:txBody>
                    <a:bodyPr/>
                    <a:lstStyle/>
                    <a:p>
                      <a:pPr algn="l"/>
                      <a:r>
                        <a:rPr lang="en-US" sz="1100" dirty="0">
                          <a:solidFill>
                            <a:schemeClr val="tx1"/>
                          </a:solidFill>
                          <a:latin typeface="Century Gothic" panose="020B0502020202020204" pitchFamily="34" charset="0"/>
                        </a:rPr>
                        <a:t>VIDEO VIEWS</a:t>
                      </a:r>
                    </a:p>
                  </a:txBody>
                  <a:tcPr anchor="ctr">
                    <a:lnL w="12700" cap="flat" cmpd="sng" algn="ctr">
                      <a:solidFill>
                        <a:srgbClr val="072B31"/>
                      </a:solidFill>
                      <a:prstDash val="solid"/>
                      <a:round/>
                      <a:headEnd type="none" w="med" len="med"/>
                      <a:tailEnd type="none" w="med" len="med"/>
                    </a:lnL>
                    <a:solidFill>
                      <a:schemeClr val="bg1">
                        <a:lumMod val="85000"/>
                      </a:schemeClr>
                    </a:solidFill>
                  </a:tcPr>
                </a:tc>
                <a:tc>
                  <a:txBody>
                    <a:bodyPr/>
                    <a:lstStyle/>
                    <a:p>
                      <a:pPr algn="ctr"/>
                      <a:r>
                        <a:rPr lang="en-US" sz="1100" dirty="0">
                          <a:solidFill>
                            <a:schemeClr val="tx1"/>
                          </a:solidFill>
                          <a:latin typeface="Century Gothic" panose="020B0502020202020204" pitchFamily="34" charset="0"/>
                        </a:rPr>
                        <a:t>300 views per video</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solidFill>
                      <a:schemeClr val="bg1">
                        <a:lumMod val="85000"/>
                      </a:schemeClr>
                    </a:solidFill>
                  </a:tcPr>
                </a:tc>
                <a:tc>
                  <a:txBody>
                    <a:bodyPr/>
                    <a:lstStyle/>
                    <a:p>
                      <a:pPr algn="ctr"/>
                      <a:r>
                        <a:rPr lang="en-US" sz="1100" dirty="0">
                          <a:solidFill>
                            <a:schemeClr val="tx1"/>
                          </a:solidFill>
                          <a:latin typeface="Century Gothic" panose="020B0502020202020204" pitchFamily="34" charset="0"/>
                        </a:rPr>
                        <a:t>{Insert #}</a:t>
                      </a:r>
                    </a:p>
                  </a:txBody>
                  <a:tcPr anchor="ctr">
                    <a:lnR w="12700" cap="flat" cmpd="sng" algn="ctr">
                      <a:solidFill>
                        <a:srgbClr val="072B3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6622423"/>
                  </a:ext>
                </a:extLst>
              </a:tr>
              <a:tr h="458532">
                <a:tc>
                  <a:txBody>
                    <a:bodyPr/>
                    <a:lstStyle/>
                    <a:p>
                      <a:pPr algn="l"/>
                      <a:r>
                        <a:rPr lang="en-US" sz="1100" dirty="0">
                          <a:solidFill>
                            <a:schemeClr val="tx1"/>
                          </a:solidFill>
                          <a:latin typeface="Century Gothic" panose="020B0502020202020204" pitchFamily="34" charset="0"/>
                        </a:rPr>
                        <a:t>TOWN HALL ATTENDANCE</a:t>
                      </a:r>
                    </a:p>
                  </a:txBody>
                  <a:tcPr anchor="ctr">
                    <a:lnL w="12700" cap="flat" cmpd="sng" algn="ctr">
                      <a:solidFill>
                        <a:srgbClr val="072B31"/>
                      </a:solidFill>
                      <a:prstDash val="solid"/>
                      <a:round/>
                      <a:headEnd type="none" w="med" len="med"/>
                      <a:tailEnd type="none" w="med" len="med"/>
                    </a:lnL>
                    <a:solidFill>
                      <a:schemeClr val="bg1">
                        <a:lumMod val="95000"/>
                      </a:schemeClr>
                    </a:solidFill>
                  </a:tcPr>
                </a:tc>
                <a:tc>
                  <a:txBody>
                    <a:bodyPr/>
                    <a:lstStyle/>
                    <a:p>
                      <a:pPr algn="ctr"/>
                      <a:r>
                        <a:rPr lang="en-US" sz="1100" dirty="0">
                          <a:solidFill>
                            <a:schemeClr val="tx1"/>
                          </a:solidFill>
                          <a:latin typeface="Century Gothic" panose="020B0502020202020204" pitchFamily="34" charset="0"/>
                        </a:rPr>
                        <a:t>100%</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solidFill>
                      <a:schemeClr val="bg1">
                        <a:lumMod val="95000"/>
                      </a:schemeClr>
                    </a:solidFill>
                  </a:tcPr>
                </a:tc>
                <a:tc>
                  <a:txBody>
                    <a:bodyPr/>
                    <a:lstStyle/>
                    <a:p>
                      <a:pPr algn="ctr"/>
                      <a:r>
                        <a:rPr lang="en-US" sz="1100" dirty="0">
                          <a:solidFill>
                            <a:schemeClr val="tx1"/>
                          </a:solidFill>
                          <a:latin typeface="Century Gothic" panose="020B0502020202020204" pitchFamily="34" charset="0"/>
                        </a:rPr>
                        <a:t>{Insert %}</a:t>
                      </a:r>
                    </a:p>
                  </a:txBody>
                  <a:tcPr anchor="ctr">
                    <a:lnR w="12700" cap="flat" cmpd="sng" algn="ctr">
                      <a:solidFill>
                        <a:srgbClr val="072B3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1642011743"/>
                  </a:ext>
                </a:extLst>
              </a:tr>
              <a:tr h="458532">
                <a:tc>
                  <a:txBody>
                    <a:bodyPr/>
                    <a:lstStyle/>
                    <a:p>
                      <a:pPr algn="l"/>
                      <a:r>
                        <a:rPr lang="en-US" sz="1100" dirty="0">
                          <a:solidFill>
                            <a:schemeClr val="tx1"/>
                          </a:solidFill>
                          <a:latin typeface="Century Gothic" panose="020B0502020202020204" pitchFamily="34" charset="0"/>
                        </a:rPr>
                        <a:t>INTRANET USE</a:t>
                      </a:r>
                    </a:p>
                  </a:txBody>
                  <a:tcPr anchor="ctr">
                    <a:lnL w="12700" cap="flat" cmpd="sng" algn="ctr">
                      <a:solidFill>
                        <a:srgbClr val="072B31"/>
                      </a:solidFill>
                      <a:prstDash val="solid"/>
                      <a:round/>
                      <a:headEnd type="none" w="med" len="med"/>
                      <a:tailEnd type="none" w="med" len="med"/>
                    </a:lnL>
                    <a:solidFill>
                      <a:schemeClr val="bg1">
                        <a:lumMod val="85000"/>
                      </a:schemeClr>
                    </a:solidFill>
                  </a:tcPr>
                </a:tc>
                <a:tc>
                  <a:txBody>
                    <a:bodyPr/>
                    <a:lstStyle/>
                    <a:p>
                      <a:pPr algn="ctr"/>
                      <a:r>
                        <a:rPr lang="en-US" sz="1100" dirty="0">
                          <a:solidFill>
                            <a:schemeClr val="tx1"/>
                          </a:solidFill>
                          <a:latin typeface="Century Gothic" panose="020B0502020202020204" pitchFamily="34" charset="0"/>
                        </a:rPr>
                        <a:t>X CLICKS</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solidFill>
                      <a:schemeClr val="bg1">
                        <a:lumMod val="85000"/>
                      </a:schemeClr>
                    </a:solidFill>
                  </a:tcPr>
                </a:tc>
                <a:tc>
                  <a:txBody>
                    <a:bodyPr/>
                    <a:lstStyle/>
                    <a:p>
                      <a:pPr algn="ctr"/>
                      <a:r>
                        <a:rPr lang="en-US" sz="1100" dirty="0">
                          <a:solidFill>
                            <a:schemeClr val="tx1"/>
                          </a:solidFill>
                          <a:latin typeface="Century Gothic" panose="020B0502020202020204" pitchFamily="34" charset="0"/>
                        </a:rPr>
                        <a:t>{Insert #}</a:t>
                      </a:r>
                    </a:p>
                  </a:txBody>
                  <a:tcPr anchor="ctr">
                    <a:lnR w="12700" cap="flat" cmpd="sng" algn="ctr">
                      <a:solidFill>
                        <a:srgbClr val="072B3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79190627"/>
                  </a:ext>
                </a:extLst>
              </a:tr>
              <a:tr h="458532">
                <a:tc>
                  <a:txBody>
                    <a:bodyPr/>
                    <a:lstStyle/>
                    <a:p>
                      <a:pPr algn="l"/>
                      <a:r>
                        <a:rPr lang="en-US" sz="1100" dirty="0">
                          <a:solidFill>
                            <a:schemeClr val="tx1"/>
                          </a:solidFill>
                          <a:latin typeface="Century Gothic" panose="020B0502020202020204" pitchFamily="34" charset="0"/>
                        </a:rPr>
                        <a:t>SOFTWARE DOWNLOADS</a:t>
                      </a:r>
                    </a:p>
                  </a:txBody>
                  <a:tcPr anchor="ctr">
                    <a:lnL w="12700" cap="flat" cmpd="sng" algn="ctr">
                      <a:solidFill>
                        <a:srgbClr val="072B31"/>
                      </a:solidFill>
                      <a:prstDash val="solid"/>
                      <a:round/>
                      <a:headEnd type="none" w="med" len="med"/>
                      <a:tailEnd type="none" w="med" len="med"/>
                    </a:lnL>
                    <a:lnB w="12700" cap="flat" cmpd="sng" algn="ctr">
                      <a:solidFill>
                        <a:srgbClr val="072B31"/>
                      </a:solidFill>
                      <a:prstDash val="solid"/>
                      <a:round/>
                      <a:headEnd type="none" w="med" len="med"/>
                      <a:tailEnd type="none" w="med" len="med"/>
                    </a:lnB>
                    <a:solidFill>
                      <a:schemeClr val="bg1">
                        <a:lumMod val="95000"/>
                      </a:schemeClr>
                    </a:solidFill>
                  </a:tcPr>
                </a:tc>
                <a:tc>
                  <a:txBody>
                    <a:bodyPr/>
                    <a:lstStyle/>
                    <a:p>
                      <a:pPr algn="ctr"/>
                      <a:r>
                        <a:rPr lang="en-US" sz="1100" dirty="0">
                          <a:solidFill>
                            <a:schemeClr val="tx1"/>
                          </a:solidFill>
                          <a:latin typeface="Century Gothic" panose="020B0502020202020204" pitchFamily="34" charset="0"/>
                        </a:rPr>
                        <a:t>100%</a:t>
                      </a:r>
                    </a:p>
                  </a:txBody>
                  <a:tcPr anchor="ctr">
                    <a:lnB w="12700" cap="flat" cmpd="sng" algn="ctr">
                      <a:solidFill>
                        <a:srgbClr val="072B3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lnB w="12700" cap="flat" cmpd="sng" algn="ctr">
                      <a:solidFill>
                        <a:srgbClr val="072B3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Century Gothic" panose="020B0502020202020204" pitchFamily="34" charset="0"/>
                        </a:rPr>
                        <a:t>{Insert %}</a:t>
                      </a:r>
                    </a:p>
                  </a:txBody>
                  <a:tcPr anchor="ctr">
                    <a:lnR w="12700" cap="flat" cmpd="sng" algn="ctr">
                      <a:solidFill>
                        <a:srgbClr val="072B31"/>
                      </a:solidFill>
                      <a:prstDash val="solid"/>
                      <a:round/>
                      <a:headEnd type="none" w="med" len="med"/>
                      <a:tailEnd type="none" w="med" len="med"/>
                    </a:lnR>
                    <a:lnB w="12700" cap="flat" cmpd="sng" algn="ctr">
                      <a:solidFill>
                        <a:srgbClr val="072B3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85084211"/>
                  </a:ext>
                </a:extLst>
              </a:tr>
            </a:tbl>
          </a:graphicData>
        </a:graphic>
      </p:graphicFrame>
      <p:sp>
        <p:nvSpPr>
          <p:cNvPr id="9" name="TextBox 8">
            <a:extLst>
              <a:ext uri="{FF2B5EF4-FFF2-40B4-BE49-F238E27FC236}">
                <a16:creationId xmlns:a16="http://schemas.microsoft.com/office/drawing/2014/main" id="{0FAC1173-35D0-4A5C-A475-20956BFB6B4C}"/>
              </a:ext>
            </a:extLst>
          </p:cNvPr>
          <p:cNvSpPr txBox="1"/>
          <p:nvPr/>
        </p:nvSpPr>
        <p:spPr>
          <a:xfrm>
            <a:off x="249132" y="-34790"/>
            <a:ext cx="11590430" cy="1015663"/>
          </a:xfrm>
          <a:prstGeom prst="rect">
            <a:avLst/>
          </a:prstGeom>
          <a:noFill/>
        </p:spPr>
        <p:txBody>
          <a:bodyPr wrap="square" rtlCol="0" anchor="ctr">
            <a:spAutoFit/>
          </a:bodyPr>
          <a:lstStyle/>
          <a:p>
            <a:r>
              <a:rPr lang="en-US" sz="3000" b="1" dirty="0">
                <a:solidFill>
                  <a:schemeClr val="bg1"/>
                </a:solidFill>
                <a:latin typeface="Century Gothic" panose="020B0502020202020204" pitchFamily="34" charset="0"/>
              </a:rPr>
              <a:t>Change Communications </a:t>
            </a:r>
            <a:r>
              <a:rPr lang="en-US" sz="3000" i="1" dirty="0">
                <a:solidFill>
                  <a:schemeClr val="bg1"/>
                </a:solidFill>
                <a:latin typeface="Century Gothic" panose="020B0502020202020204" pitchFamily="34" charset="0"/>
              </a:rPr>
              <a:t>{Insert Month} </a:t>
            </a:r>
            <a:br>
              <a:rPr lang="en-US" sz="3000" i="1" dirty="0">
                <a:solidFill>
                  <a:schemeClr val="bg1"/>
                </a:solidFill>
                <a:latin typeface="Century Gothic" panose="020B0502020202020204" pitchFamily="34" charset="0"/>
              </a:rPr>
            </a:br>
            <a:r>
              <a:rPr lang="en-US" sz="3000" b="1" dirty="0">
                <a:solidFill>
                  <a:schemeClr val="bg1"/>
                </a:solidFill>
                <a:latin typeface="Century Gothic" panose="020B0502020202020204" pitchFamily="34" charset="0"/>
              </a:rPr>
              <a:t>Measurement Dashboard</a:t>
            </a:r>
            <a:endParaRPr lang="en-US" sz="3000" dirty="0">
              <a:solidFill>
                <a:schemeClr val="bg1"/>
              </a:solidFill>
              <a:latin typeface="Century Gothic" panose="020B0502020202020204" pitchFamily="34" charset="0"/>
            </a:endParaRPr>
          </a:p>
        </p:txBody>
      </p:sp>
      <p:sp>
        <p:nvSpPr>
          <p:cNvPr id="2" name="Rectangle 1">
            <a:extLst>
              <a:ext uri="{FF2B5EF4-FFF2-40B4-BE49-F238E27FC236}">
                <a16:creationId xmlns:a16="http://schemas.microsoft.com/office/drawing/2014/main" id="{61640505-331B-AA4C-830C-921DD0D0421C}"/>
              </a:ext>
            </a:extLst>
          </p:cNvPr>
          <p:cNvSpPr/>
          <p:nvPr/>
        </p:nvSpPr>
        <p:spPr>
          <a:xfrm>
            <a:off x="249132" y="6580418"/>
            <a:ext cx="2951184" cy="215444"/>
          </a:xfrm>
          <a:prstGeom prst="rect">
            <a:avLst/>
          </a:prstGeom>
        </p:spPr>
        <p:txBody>
          <a:bodyPr wrap="square">
            <a:spAutoFit/>
          </a:bodyPr>
          <a:lstStyle/>
          <a:p>
            <a:r>
              <a:rPr lang="en-US" sz="800" dirty="0">
                <a:latin typeface="Century Gothic" panose="020B0502020202020204" pitchFamily="34" charset="0"/>
                <a:ea typeface="Calibri" panose="020F0502020204030204" pitchFamily="34" charset="0"/>
                <a:cs typeface="Arial" panose="020B0604020202020204" pitchFamily="34" charset="0"/>
              </a:rPr>
              <a:t>*AS OF </a:t>
            </a:r>
            <a:r>
              <a:rPr lang="en-US" sz="800" b="1" dirty="0">
                <a:solidFill>
                  <a:srgbClr val="00B0F0"/>
                </a:solidFill>
                <a:latin typeface="Century Gothic" panose="020B0502020202020204" pitchFamily="34" charset="0"/>
                <a:ea typeface="Calibri" panose="020F0502020204030204" pitchFamily="34" charset="0"/>
                <a:cs typeface="Arial" panose="020B0604020202020204" pitchFamily="34" charset="0"/>
              </a:rPr>
              <a:t>{Insert}</a:t>
            </a:r>
            <a:r>
              <a:rPr lang="en-US" sz="800" b="1" dirty="0">
                <a:solidFill>
                  <a:srgbClr val="00B0F0"/>
                </a:solidFill>
                <a:latin typeface="Century Gothic" panose="020B0502020202020204" pitchFamily="34" charset="0"/>
                <a:cs typeface="Arial" panose="020B0604020202020204" pitchFamily="34" charset="0"/>
              </a:rPr>
              <a:t> </a:t>
            </a:r>
          </a:p>
        </p:txBody>
      </p:sp>
      <p:sp>
        <p:nvSpPr>
          <p:cNvPr id="7" name="TextBox 6">
            <a:extLst>
              <a:ext uri="{FF2B5EF4-FFF2-40B4-BE49-F238E27FC236}">
                <a16:creationId xmlns:a16="http://schemas.microsoft.com/office/drawing/2014/main" id="{9F614D48-DCFC-074A-AD25-3D002714AA66}"/>
              </a:ext>
            </a:extLst>
          </p:cNvPr>
          <p:cNvSpPr txBox="1"/>
          <p:nvPr/>
        </p:nvSpPr>
        <p:spPr>
          <a:xfrm>
            <a:off x="7372249" y="1372224"/>
            <a:ext cx="2009011" cy="892552"/>
          </a:xfrm>
          <a:prstGeom prst="rect">
            <a:avLst/>
          </a:prstGeom>
          <a:noFill/>
        </p:spPr>
        <p:txBody>
          <a:bodyPr wrap="square" rtlCol="0">
            <a:spAutoFit/>
          </a:bodyPr>
          <a:lstStyle/>
          <a:p>
            <a:r>
              <a:rPr lang="en-US" sz="2000" b="1" dirty="0">
                <a:latin typeface="Arial Black" panose="020B0604020202020204" pitchFamily="34" charset="0"/>
                <a:cs typeface="Arial Black" panose="020B0604020202020204" pitchFamily="34" charset="0"/>
              </a:rPr>
              <a:t>57,811</a:t>
            </a:r>
            <a:br>
              <a:rPr lang="en-US" sz="2000" b="1" dirty="0">
                <a:latin typeface="Arial Black" panose="020B0604020202020204" pitchFamily="34" charset="0"/>
                <a:cs typeface="Arial Black" panose="020B0604020202020204" pitchFamily="34" charset="0"/>
              </a:rPr>
            </a:br>
            <a:r>
              <a:rPr lang="en-US" sz="2000" b="1" dirty="0">
                <a:latin typeface="Arial Black" panose="020B0604020202020204" pitchFamily="34" charset="0"/>
                <a:cs typeface="Arial Black" panose="020B0604020202020204" pitchFamily="34" charset="0"/>
              </a:rPr>
              <a:t>OPENS</a:t>
            </a:r>
          </a:p>
          <a:p>
            <a:r>
              <a:rPr lang="en-US" sz="1200" i="1" dirty="0">
                <a:solidFill>
                  <a:schemeClr val="tx1">
                    <a:lumMod val="50000"/>
                    <a:lumOff val="50000"/>
                  </a:schemeClr>
                </a:solidFill>
                <a:latin typeface="Century Gothic" panose="020B0502020202020204" pitchFamily="34" charset="0"/>
              </a:rPr>
              <a:t>88% ENGAGEMENT</a:t>
            </a:r>
          </a:p>
        </p:txBody>
      </p:sp>
      <p:sp>
        <p:nvSpPr>
          <p:cNvPr id="16" name="TextBox 15">
            <a:extLst>
              <a:ext uri="{FF2B5EF4-FFF2-40B4-BE49-F238E27FC236}">
                <a16:creationId xmlns:a16="http://schemas.microsoft.com/office/drawing/2014/main" id="{D497D7FE-57BC-244C-B087-D1D687050735}"/>
              </a:ext>
            </a:extLst>
          </p:cNvPr>
          <p:cNvSpPr txBox="1"/>
          <p:nvPr/>
        </p:nvSpPr>
        <p:spPr>
          <a:xfrm>
            <a:off x="7372249" y="2577812"/>
            <a:ext cx="2009011" cy="1077218"/>
          </a:xfrm>
          <a:prstGeom prst="rect">
            <a:avLst/>
          </a:prstGeom>
          <a:noFill/>
        </p:spPr>
        <p:txBody>
          <a:bodyPr wrap="square" rtlCol="0">
            <a:spAutoFit/>
          </a:bodyPr>
          <a:lstStyle/>
          <a:p>
            <a:r>
              <a:rPr lang="en-US" sz="2000" b="1" dirty="0">
                <a:latin typeface="Arial Black" panose="020B0604020202020204" pitchFamily="34" charset="0"/>
                <a:cs typeface="Arial Black" panose="020B0604020202020204" pitchFamily="34" charset="0"/>
              </a:rPr>
              <a:t>3963 </a:t>
            </a:r>
            <a:br>
              <a:rPr lang="en-US" sz="2000" b="1" dirty="0">
                <a:latin typeface="Arial Black" panose="020B0604020202020204" pitchFamily="34" charset="0"/>
                <a:cs typeface="Arial Black" panose="020B0604020202020204" pitchFamily="34" charset="0"/>
              </a:rPr>
            </a:br>
            <a:r>
              <a:rPr lang="en-US" sz="2000" b="1" dirty="0">
                <a:latin typeface="Arial Black" panose="020B0604020202020204" pitchFamily="34" charset="0"/>
                <a:cs typeface="Arial Black" panose="020B0604020202020204" pitchFamily="34" charset="0"/>
              </a:rPr>
              <a:t>VIEWS</a:t>
            </a:r>
          </a:p>
          <a:p>
            <a:r>
              <a:rPr lang="en-US" sz="1200" i="1" dirty="0">
                <a:solidFill>
                  <a:schemeClr val="tx1">
                    <a:lumMod val="50000"/>
                    <a:lumOff val="50000"/>
                  </a:schemeClr>
                </a:solidFill>
                <a:latin typeface="Century Gothic" panose="020B0502020202020204" pitchFamily="34" charset="0"/>
              </a:rPr>
              <a:t>330 AVERAGE VIEWS/VIDEO</a:t>
            </a:r>
          </a:p>
        </p:txBody>
      </p:sp>
      <p:sp>
        <p:nvSpPr>
          <p:cNvPr id="17" name="TextBox 16">
            <a:extLst>
              <a:ext uri="{FF2B5EF4-FFF2-40B4-BE49-F238E27FC236}">
                <a16:creationId xmlns:a16="http://schemas.microsoft.com/office/drawing/2014/main" id="{8E4B09AF-5902-D84D-A02C-81CC5FE8838A}"/>
              </a:ext>
            </a:extLst>
          </p:cNvPr>
          <p:cNvSpPr txBox="1"/>
          <p:nvPr/>
        </p:nvSpPr>
        <p:spPr>
          <a:xfrm>
            <a:off x="7141207" y="4217394"/>
            <a:ext cx="1349950" cy="630942"/>
          </a:xfrm>
          <a:prstGeom prst="rect">
            <a:avLst/>
          </a:prstGeom>
          <a:noFill/>
        </p:spPr>
        <p:txBody>
          <a:bodyPr wrap="square" rtlCol="0">
            <a:spAutoFit/>
          </a:bodyPr>
          <a:lstStyle/>
          <a:p>
            <a:pPr algn="r"/>
            <a:r>
              <a:rPr lang="en-US" sz="3500" b="1" dirty="0">
                <a:solidFill>
                  <a:srgbClr val="00659B"/>
                </a:solidFill>
                <a:latin typeface="Arial Black" panose="020B0604020202020204" pitchFamily="34" charset="0"/>
                <a:cs typeface="Arial Black" panose="020B0604020202020204" pitchFamily="34" charset="0"/>
              </a:rPr>
              <a:t>196</a:t>
            </a:r>
          </a:p>
        </p:txBody>
      </p:sp>
      <p:sp>
        <p:nvSpPr>
          <p:cNvPr id="18" name="TextBox 17">
            <a:extLst>
              <a:ext uri="{FF2B5EF4-FFF2-40B4-BE49-F238E27FC236}">
                <a16:creationId xmlns:a16="http://schemas.microsoft.com/office/drawing/2014/main" id="{B2C72E63-6F98-4B4D-ABD1-9D051D13FE9E}"/>
              </a:ext>
            </a:extLst>
          </p:cNvPr>
          <p:cNvSpPr txBox="1"/>
          <p:nvPr/>
        </p:nvSpPr>
        <p:spPr>
          <a:xfrm>
            <a:off x="8434695" y="5151724"/>
            <a:ext cx="3154387" cy="261610"/>
          </a:xfrm>
          <a:prstGeom prst="rect">
            <a:avLst/>
          </a:prstGeom>
          <a:noFill/>
        </p:spPr>
        <p:txBody>
          <a:bodyPr wrap="square" rtlCol="0" anchor="ctr">
            <a:spAutoFit/>
          </a:bodyPr>
          <a:lstStyle/>
          <a:p>
            <a:r>
              <a:rPr lang="en-US" sz="1100" dirty="0">
                <a:solidFill>
                  <a:srgbClr val="00659B"/>
                </a:solidFill>
                <a:latin typeface="Century Gothic" panose="020B0502020202020204" pitchFamily="34" charset="0"/>
              </a:rPr>
              <a:t>EMAILS SENT TO KEY STAKEHOLDERS</a:t>
            </a:r>
          </a:p>
        </p:txBody>
      </p:sp>
      <p:sp>
        <p:nvSpPr>
          <p:cNvPr id="19" name="TextBox 18">
            <a:extLst>
              <a:ext uri="{FF2B5EF4-FFF2-40B4-BE49-F238E27FC236}">
                <a16:creationId xmlns:a16="http://schemas.microsoft.com/office/drawing/2014/main" id="{643D9427-91DC-D946-AD3A-F032A1D4F498}"/>
              </a:ext>
            </a:extLst>
          </p:cNvPr>
          <p:cNvSpPr txBox="1"/>
          <p:nvPr/>
        </p:nvSpPr>
        <p:spPr>
          <a:xfrm>
            <a:off x="8472510" y="5908576"/>
            <a:ext cx="3154386" cy="261610"/>
          </a:xfrm>
          <a:prstGeom prst="rect">
            <a:avLst/>
          </a:prstGeom>
          <a:noFill/>
        </p:spPr>
        <p:txBody>
          <a:bodyPr wrap="square" rtlCol="0" anchor="ctr">
            <a:spAutoFit/>
          </a:bodyPr>
          <a:lstStyle/>
          <a:p>
            <a:r>
              <a:rPr lang="en-US" sz="1100" dirty="0">
                <a:solidFill>
                  <a:srgbClr val="00659B"/>
                </a:solidFill>
                <a:latin typeface="Century Gothic" panose="020B0502020202020204" pitchFamily="34" charset="0"/>
              </a:rPr>
              <a:t>KEY STAKEHOLDERS REACHED</a:t>
            </a:r>
          </a:p>
        </p:txBody>
      </p:sp>
      <p:sp>
        <p:nvSpPr>
          <p:cNvPr id="21" name="TextBox 20">
            <a:extLst>
              <a:ext uri="{FF2B5EF4-FFF2-40B4-BE49-F238E27FC236}">
                <a16:creationId xmlns:a16="http://schemas.microsoft.com/office/drawing/2014/main" id="{593AB07D-C545-414E-83BB-82B4F9987D6E}"/>
              </a:ext>
            </a:extLst>
          </p:cNvPr>
          <p:cNvSpPr txBox="1"/>
          <p:nvPr/>
        </p:nvSpPr>
        <p:spPr>
          <a:xfrm>
            <a:off x="9481601" y="1438708"/>
            <a:ext cx="2402801" cy="461665"/>
          </a:xfrm>
          <a:prstGeom prst="rect">
            <a:avLst/>
          </a:prstGeom>
          <a:noFill/>
        </p:spPr>
        <p:txBody>
          <a:bodyPr wrap="square" rtlCol="0">
            <a:spAutoFit/>
          </a:bodyPr>
          <a:lstStyle/>
          <a:p>
            <a:r>
              <a:rPr lang="en-US" sz="1200" b="1" dirty="0">
                <a:latin typeface="Century Gothic" panose="020B0502020202020204" pitchFamily="34" charset="0"/>
              </a:rPr>
              <a:t>TOWN HALL (1)</a:t>
            </a:r>
          </a:p>
          <a:p>
            <a:r>
              <a:rPr lang="en-US" sz="1200" dirty="0">
                <a:solidFill>
                  <a:schemeClr val="tx1">
                    <a:lumMod val="50000"/>
                    <a:lumOff val="50000"/>
                  </a:schemeClr>
                </a:solidFill>
                <a:latin typeface="Century Gothic" panose="020B0502020202020204" pitchFamily="34" charset="0"/>
              </a:rPr>
              <a:t>REACH = 973  (97% of target)</a:t>
            </a:r>
          </a:p>
        </p:txBody>
      </p:sp>
      <p:sp>
        <p:nvSpPr>
          <p:cNvPr id="22" name="TextBox 21">
            <a:extLst>
              <a:ext uri="{FF2B5EF4-FFF2-40B4-BE49-F238E27FC236}">
                <a16:creationId xmlns:a16="http://schemas.microsoft.com/office/drawing/2014/main" id="{E174FCF9-82FB-CE4C-9289-0B2FA6028901}"/>
              </a:ext>
            </a:extLst>
          </p:cNvPr>
          <p:cNvSpPr txBox="1"/>
          <p:nvPr/>
        </p:nvSpPr>
        <p:spPr>
          <a:xfrm>
            <a:off x="9481601" y="3058902"/>
            <a:ext cx="2235941" cy="461665"/>
          </a:xfrm>
          <a:prstGeom prst="rect">
            <a:avLst/>
          </a:prstGeom>
          <a:noFill/>
        </p:spPr>
        <p:txBody>
          <a:bodyPr wrap="square" rtlCol="0">
            <a:spAutoFit/>
          </a:bodyPr>
          <a:lstStyle/>
          <a:p>
            <a:r>
              <a:rPr lang="en-US" sz="1200" b="1" dirty="0">
                <a:latin typeface="Century Gothic" panose="020B0502020202020204" pitchFamily="34" charset="0"/>
              </a:rPr>
              <a:t>LEADER FORUM (2) </a:t>
            </a:r>
          </a:p>
          <a:p>
            <a:r>
              <a:rPr lang="en-US" sz="1200" dirty="0">
                <a:solidFill>
                  <a:schemeClr val="tx1">
                    <a:lumMod val="50000"/>
                    <a:lumOff val="50000"/>
                  </a:schemeClr>
                </a:solidFill>
                <a:latin typeface="Century Gothic" panose="020B0502020202020204" pitchFamily="34" charset="0"/>
              </a:rPr>
              <a:t>REACH: 100  (90% of target)</a:t>
            </a:r>
          </a:p>
        </p:txBody>
      </p:sp>
      <p:sp>
        <p:nvSpPr>
          <p:cNvPr id="23" name="TextBox 22">
            <a:extLst>
              <a:ext uri="{FF2B5EF4-FFF2-40B4-BE49-F238E27FC236}">
                <a16:creationId xmlns:a16="http://schemas.microsoft.com/office/drawing/2014/main" id="{BB9B7AEF-7131-E040-94B9-89B874265A85}"/>
              </a:ext>
            </a:extLst>
          </p:cNvPr>
          <p:cNvSpPr txBox="1"/>
          <p:nvPr/>
        </p:nvSpPr>
        <p:spPr>
          <a:xfrm>
            <a:off x="8483244" y="4394872"/>
            <a:ext cx="3154386" cy="261610"/>
          </a:xfrm>
          <a:prstGeom prst="rect">
            <a:avLst/>
          </a:prstGeom>
          <a:noFill/>
        </p:spPr>
        <p:txBody>
          <a:bodyPr wrap="square" rtlCol="0" anchor="ctr">
            <a:spAutoFit/>
          </a:bodyPr>
          <a:lstStyle/>
          <a:p>
            <a:r>
              <a:rPr lang="en-US" sz="1100" dirty="0">
                <a:solidFill>
                  <a:srgbClr val="00659B"/>
                </a:solidFill>
                <a:latin typeface="Century Gothic" panose="020B0502020202020204" pitchFamily="34" charset="0"/>
              </a:rPr>
              <a:t>EMPLOYEES ENGAGED</a:t>
            </a:r>
          </a:p>
        </p:txBody>
      </p:sp>
      <p:sp>
        <p:nvSpPr>
          <p:cNvPr id="26" name="TextBox 25">
            <a:extLst>
              <a:ext uri="{FF2B5EF4-FFF2-40B4-BE49-F238E27FC236}">
                <a16:creationId xmlns:a16="http://schemas.microsoft.com/office/drawing/2014/main" id="{7AC74BD5-91A6-9E4E-91FB-11B9B1C58B12}"/>
              </a:ext>
            </a:extLst>
          </p:cNvPr>
          <p:cNvSpPr txBox="1"/>
          <p:nvPr/>
        </p:nvSpPr>
        <p:spPr>
          <a:xfrm>
            <a:off x="7141207" y="4969518"/>
            <a:ext cx="1349950" cy="630942"/>
          </a:xfrm>
          <a:prstGeom prst="rect">
            <a:avLst/>
          </a:prstGeom>
          <a:noFill/>
        </p:spPr>
        <p:txBody>
          <a:bodyPr wrap="square" rtlCol="0">
            <a:spAutoFit/>
          </a:bodyPr>
          <a:lstStyle/>
          <a:p>
            <a:pPr algn="r"/>
            <a:r>
              <a:rPr lang="en-US" sz="3500" b="1" dirty="0">
                <a:solidFill>
                  <a:srgbClr val="00659B"/>
                </a:solidFill>
                <a:latin typeface="Arial Black" panose="020B0604020202020204" pitchFamily="34" charset="0"/>
                <a:cs typeface="Arial Black" panose="020B0604020202020204" pitchFamily="34" charset="0"/>
              </a:rPr>
              <a:t>725</a:t>
            </a:r>
          </a:p>
        </p:txBody>
      </p:sp>
      <p:sp>
        <p:nvSpPr>
          <p:cNvPr id="27" name="TextBox 26">
            <a:extLst>
              <a:ext uri="{FF2B5EF4-FFF2-40B4-BE49-F238E27FC236}">
                <a16:creationId xmlns:a16="http://schemas.microsoft.com/office/drawing/2014/main" id="{34CCAE0B-6FD9-3247-B781-F38FE536EDF3}"/>
              </a:ext>
            </a:extLst>
          </p:cNvPr>
          <p:cNvSpPr txBox="1"/>
          <p:nvPr/>
        </p:nvSpPr>
        <p:spPr>
          <a:xfrm>
            <a:off x="7141207" y="5725545"/>
            <a:ext cx="1349950" cy="630942"/>
          </a:xfrm>
          <a:prstGeom prst="rect">
            <a:avLst/>
          </a:prstGeom>
          <a:noFill/>
        </p:spPr>
        <p:txBody>
          <a:bodyPr wrap="square" rtlCol="0">
            <a:spAutoFit/>
          </a:bodyPr>
          <a:lstStyle/>
          <a:p>
            <a:pPr algn="r"/>
            <a:r>
              <a:rPr lang="en-US" sz="3500" b="1" dirty="0">
                <a:solidFill>
                  <a:srgbClr val="00659B"/>
                </a:solidFill>
                <a:latin typeface="Arial Black" panose="020B0604020202020204" pitchFamily="34" charset="0"/>
                <a:cs typeface="Arial Black" panose="020B0604020202020204" pitchFamily="34" charset="0"/>
              </a:rPr>
              <a:t>148</a:t>
            </a:r>
          </a:p>
        </p:txBody>
      </p:sp>
      <p:cxnSp>
        <p:nvCxnSpPr>
          <p:cNvPr id="12" name="Straight Connector 11">
            <a:extLst>
              <a:ext uri="{FF2B5EF4-FFF2-40B4-BE49-F238E27FC236}">
                <a16:creationId xmlns:a16="http://schemas.microsoft.com/office/drawing/2014/main" id="{6D6FA349-1D46-D649-8293-53D08EDA0D41}"/>
              </a:ext>
            </a:extLst>
          </p:cNvPr>
          <p:cNvCxnSpPr/>
          <p:nvPr/>
        </p:nvCxnSpPr>
        <p:spPr>
          <a:xfrm>
            <a:off x="6888035" y="4895694"/>
            <a:ext cx="4632071"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E5A146A-8BC0-C14E-8787-67CF33C4A039}"/>
              </a:ext>
            </a:extLst>
          </p:cNvPr>
          <p:cNvCxnSpPr/>
          <p:nvPr/>
        </p:nvCxnSpPr>
        <p:spPr>
          <a:xfrm>
            <a:off x="6888035" y="5651976"/>
            <a:ext cx="4632071"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331084C-3AA8-4A4D-AF8C-2A9B33B3C993}"/>
              </a:ext>
            </a:extLst>
          </p:cNvPr>
          <p:cNvCxnSpPr>
            <a:cxnSpLocks/>
          </p:cNvCxnSpPr>
          <p:nvPr/>
        </p:nvCxnSpPr>
        <p:spPr>
          <a:xfrm>
            <a:off x="6586746" y="2443794"/>
            <a:ext cx="2329384"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49" name="Picture 48">
            <a:extLst>
              <a:ext uri="{FF2B5EF4-FFF2-40B4-BE49-F238E27FC236}">
                <a16:creationId xmlns:a16="http://schemas.microsoft.com/office/drawing/2014/main" id="{3FB1121F-B0FF-8C48-AB57-A3FF3A8B63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9655" y="1480095"/>
            <a:ext cx="375595" cy="414836"/>
          </a:xfrm>
          <a:prstGeom prst="rect">
            <a:avLst/>
          </a:prstGeom>
        </p:spPr>
      </p:pic>
      <p:pic>
        <p:nvPicPr>
          <p:cNvPr id="51" name="Picture 50">
            <a:extLst>
              <a:ext uri="{FF2B5EF4-FFF2-40B4-BE49-F238E27FC236}">
                <a16:creationId xmlns:a16="http://schemas.microsoft.com/office/drawing/2014/main" id="{09F78F1E-A1E2-3F47-A323-58C020AA17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82133" y="2713244"/>
            <a:ext cx="546503" cy="357164"/>
          </a:xfrm>
          <a:prstGeom prst="rect">
            <a:avLst/>
          </a:prstGeom>
        </p:spPr>
      </p:pic>
      <p:cxnSp>
        <p:nvCxnSpPr>
          <p:cNvPr id="52" name="Straight Connector 51">
            <a:extLst>
              <a:ext uri="{FF2B5EF4-FFF2-40B4-BE49-F238E27FC236}">
                <a16:creationId xmlns:a16="http://schemas.microsoft.com/office/drawing/2014/main" id="{2025D50D-53E1-2842-866D-00ED45E493B3}"/>
              </a:ext>
            </a:extLst>
          </p:cNvPr>
          <p:cNvCxnSpPr>
            <a:cxnSpLocks/>
          </p:cNvCxnSpPr>
          <p:nvPr/>
        </p:nvCxnSpPr>
        <p:spPr>
          <a:xfrm>
            <a:off x="9198865" y="1264893"/>
            <a:ext cx="0" cy="247280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6" name="Picture 55">
            <a:extLst>
              <a:ext uri="{FF2B5EF4-FFF2-40B4-BE49-F238E27FC236}">
                <a16:creationId xmlns:a16="http://schemas.microsoft.com/office/drawing/2014/main" id="{A8F4104C-58D0-464B-90C1-258D4D3D45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37976" y="5787038"/>
            <a:ext cx="476413" cy="470383"/>
          </a:xfrm>
          <a:prstGeom prst="rect">
            <a:avLst/>
          </a:prstGeom>
        </p:spPr>
      </p:pic>
      <p:pic>
        <p:nvPicPr>
          <p:cNvPr id="58" name="Picture 57">
            <a:extLst>
              <a:ext uri="{FF2B5EF4-FFF2-40B4-BE49-F238E27FC236}">
                <a16:creationId xmlns:a16="http://schemas.microsoft.com/office/drawing/2014/main" id="{07801337-3F8B-2D46-923F-F96D6F80F50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28969" y="5065384"/>
            <a:ext cx="426443" cy="426443"/>
          </a:xfrm>
          <a:prstGeom prst="rect">
            <a:avLst/>
          </a:prstGeom>
        </p:spPr>
      </p:pic>
      <p:pic>
        <p:nvPicPr>
          <p:cNvPr id="60" name="Picture 59">
            <a:extLst>
              <a:ext uri="{FF2B5EF4-FFF2-40B4-BE49-F238E27FC236}">
                <a16:creationId xmlns:a16="http://schemas.microsoft.com/office/drawing/2014/main" id="{379EAD41-3922-2B43-8A1E-9672D78B7D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33277" y="4271017"/>
            <a:ext cx="485810" cy="485810"/>
          </a:xfrm>
          <a:prstGeom prst="rect">
            <a:avLst/>
          </a:prstGeom>
        </p:spPr>
      </p:pic>
      <p:pic>
        <p:nvPicPr>
          <p:cNvPr id="62" name="Picture 61">
            <a:extLst>
              <a:ext uri="{FF2B5EF4-FFF2-40B4-BE49-F238E27FC236}">
                <a16:creationId xmlns:a16="http://schemas.microsoft.com/office/drawing/2014/main" id="{DB88F32F-0809-DE40-9416-B16AC8410A7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570818" y="1942137"/>
            <a:ext cx="2056078" cy="1029489"/>
          </a:xfrm>
          <a:prstGeom prst="rect">
            <a:avLst/>
          </a:prstGeom>
        </p:spPr>
      </p:pic>
      <p:sp>
        <p:nvSpPr>
          <p:cNvPr id="3" name="TextBox 2">
            <a:extLst>
              <a:ext uri="{FF2B5EF4-FFF2-40B4-BE49-F238E27FC236}">
                <a16:creationId xmlns:a16="http://schemas.microsoft.com/office/drawing/2014/main" id="{0F3C03ED-BE4E-4F68-95DD-E6E4DDCC57D9}"/>
              </a:ext>
            </a:extLst>
          </p:cNvPr>
          <p:cNvSpPr txBox="1"/>
          <p:nvPr/>
        </p:nvSpPr>
        <p:spPr>
          <a:xfrm>
            <a:off x="3717448" y="6596891"/>
            <a:ext cx="5059680" cy="246221"/>
          </a:xfrm>
          <a:prstGeom prst="rect">
            <a:avLst/>
          </a:prstGeom>
          <a:noFill/>
        </p:spPr>
        <p:txBody>
          <a:bodyPr wrap="square" rtlCol="0">
            <a:spAutoFit/>
          </a:bodyPr>
          <a:lstStyle/>
          <a:p>
            <a:pPr algn="ctr"/>
            <a:r>
              <a:rPr lang="en-US" sz="1000" i="1" dirty="0">
                <a:latin typeface="Century Gothic" panose="020B0502020202020204" pitchFamily="34" charset="0"/>
                <a:hlinkClick r:id="rId9"/>
              </a:rPr>
              <a:t>www.yourthoughtpartner.com</a:t>
            </a:r>
            <a:endParaRPr lang="en-US" sz="1000" i="1" dirty="0">
              <a:latin typeface="Century Gothic" panose="020B0502020202020204" pitchFamily="34" charset="0"/>
            </a:endParaRPr>
          </a:p>
        </p:txBody>
      </p:sp>
    </p:spTree>
    <p:extLst>
      <p:ext uri="{BB962C8B-B14F-4D97-AF65-F5344CB8AC3E}">
        <p14:creationId xmlns:p14="http://schemas.microsoft.com/office/powerpoint/2010/main" val="1692633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351</Words>
  <Application>Microsoft Office PowerPoint</Application>
  <PresentationFormat>Widescreen</PresentationFormat>
  <Paragraphs>59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Black</vt:lpstr>
      <vt:lpstr>Calibri</vt:lpstr>
      <vt:lpstr>Calibri Light</vt:lpstr>
      <vt:lpstr>Century Gothic</vt:lpstr>
      <vt:lpstr>Office Theme</vt:lpstr>
      <vt:lpstr>Change projects typically require regular reporting to track progress of key performance indicators (KPIs), and communication results should be part of this regular cadence. Consider using this template or something similar to document and reinforce the importance and value of change communication activities. A fully editable slide follows on the next page. Keep the prompts that are relevant to your change project and update any others as needed.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Well</dc:creator>
  <cp:lastModifiedBy>Lana D.</cp:lastModifiedBy>
  <cp:revision>34</cp:revision>
  <dcterms:created xsi:type="dcterms:W3CDTF">2020-01-28T23:29:24Z</dcterms:created>
  <dcterms:modified xsi:type="dcterms:W3CDTF">2022-03-03T00:46:24Z</dcterms:modified>
</cp:coreProperties>
</file>