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</p:sldMasterIdLst>
  <p:notesMasterIdLst>
    <p:notesMasterId r:id="rId7"/>
  </p:notesMasterIdLst>
  <p:sldIdLst>
    <p:sldId id="477" r:id="rId3"/>
    <p:sldId id="471" r:id="rId4"/>
    <p:sldId id="497" r:id="rId5"/>
    <p:sldId id="496" r:id="rId6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Kingman" initials="LK" lastIdx="5" clrIdx="0">
    <p:extLst>
      <p:ext uri="{19B8F6BF-5375-455C-9EA6-DF929625EA0E}">
        <p15:presenceInfo xmlns:p15="http://schemas.microsoft.com/office/powerpoint/2012/main" userId="S-1-5-21-3062734418-3547637958-2541907626-3622" providerId="AD"/>
      </p:ext>
    </p:extLst>
  </p:cmAuthor>
  <p:cmAuthor id="2" name="David Grossman" initials="DG" lastIdx="2" clrIdx="1">
    <p:extLst>
      <p:ext uri="{19B8F6BF-5375-455C-9EA6-DF929625EA0E}">
        <p15:presenceInfo xmlns:p15="http://schemas.microsoft.com/office/powerpoint/2012/main" userId="S-1-5-21-3062734418-3547637958-2541907626-1139" providerId="AD"/>
      </p:ext>
    </p:extLst>
  </p:cmAuthor>
  <p:cmAuthor id="3" name="Kate Peters Bushnell" initials="KPB" lastIdx="14" clrIdx="2">
    <p:extLst>
      <p:ext uri="{19B8F6BF-5375-455C-9EA6-DF929625EA0E}">
        <p15:presenceInfo xmlns:p15="http://schemas.microsoft.com/office/powerpoint/2012/main" userId="S-1-5-21-3062734418-3547637958-2541907626-1143" providerId="AD"/>
      </p:ext>
    </p:extLst>
  </p:cmAuthor>
  <p:cmAuthor id="4" name="David Wright" initials="DW" lastIdx="7" clrIdx="3">
    <p:extLst>
      <p:ext uri="{19B8F6BF-5375-455C-9EA6-DF929625EA0E}">
        <p15:presenceInfo xmlns:p15="http://schemas.microsoft.com/office/powerpoint/2012/main" userId="S-1-5-21-3062734418-3547637958-2541907626-3647" providerId="AD"/>
      </p:ext>
    </p:extLst>
  </p:cmAuthor>
  <p:cmAuthor id="5" name="David Grossman" initials="DG [2]" lastIdx="10" clrIdx="4">
    <p:extLst>
      <p:ext uri="{19B8F6BF-5375-455C-9EA6-DF929625EA0E}">
        <p15:presenceInfo xmlns:p15="http://schemas.microsoft.com/office/powerpoint/2012/main" userId="S::dgrossman@yourthoughtpartner.com::bf8860d1-96b8-4ed7-9b98-aaefe802ab00" providerId="AD"/>
      </p:ext>
    </p:extLst>
  </p:cmAuthor>
  <p:cmAuthor id="6" name="Neil Lieberman" initials="NL" lastIdx="17" clrIdx="5">
    <p:extLst>
      <p:ext uri="{19B8F6BF-5375-455C-9EA6-DF929625EA0E}">
        <p15:presenceInfo xmlns:p15="http://schemas.microsoft.com/office/powerpoint/2012/main" userId="S::nlieberman@poppulo.com::d6fab22c-ac80-45cc-91a9-a9f42adbef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371"/>
    <a:srgbClr val="1D45B9"/>
    <a:srgbClr val="BE22A0"/>
    <a:srgbClr val="DBE3EF"/>
    <a:srgbClr val="971C7E"/>
    <a:srgbClr val="D13D4E"/>
    <a:srgbClr val="FE6201"/>
    <a:srgbClr val="E62C4A"/>
    <a:srgbClr val="E6ECF2"/>
    <a:srgbClr val="E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396" autoAdjust="0"/>
    <p:restoredTop sz="97236" autoAdjust="0"/>
  </p:normalViewPr>
  <p:slideViewPr>
    <p:cSldViewPr snapToGrid="0" snapToObjects="1">
      <p:cViewPr varScale="1">
        <p:scale>
          <a:sx n="65" d="100"/>
          <a:sy n="65" d="100"/>
        </p:scale>
        <p:origin x="668" y="44"/>
      </p:cViewPr>
      <p:guideLst>
        <p:guide orient="horz" pos="648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7" d="100"/>
        <a:sy n="117" d="100"/>
      </p:scale>
      <p:origin x="0" y="-14748"/>
    </p:cViewPr>
  </p:sorterViewPr>
  <p:notesViewPr>
    <p:cSldViewPr snapToGrid="0" snapToObjects="1">
      <p:cViewPr varScale="1">
        <p:scale>
          <a:sx n="43" d="100"/>
          <a:sy n="43" d="100"/>
        </p:scale>
        <p:origin x="2784" y="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8B291C9C-C2FC-4742-8C9A-243C66CCD26A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C42A35D9-CE2F-7642-A4E0-DE184FF49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35D9-CE2F-7642-A4E0-DE184FF494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757" indent="-23275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35D9-CE2F-7642-A4E0-DE184FF494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0E3D8-21A4-6E45-8193-8214C1FD41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35D9-CE2F-7642-A4E0-DE184FF494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5798A5-C698-B943-B13E-A99BCFED4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5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C33CE-2431-7744-B6B6-223A63D60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48EF0-AB4F-9E4C-9F4E-BC72C20F32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EC86BA-B68E-E846-ABA5-C4207F1C0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759" y="413858"/>
            <a:ext cx="1562102" cy="540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A9177-2ED2-EEE7-5988-6442B32E14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65844" y="413858"/>
            <a:ext cx="890600" cy="14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6FDD9E-608D-0040-A5CE-BDA559C9E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9786BE-3698-7C43-8236-D4F41C2868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409FE7F-E7AD-AD4D-9F30-6E862A8DE2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53937-613E-2446-9AAA-BD2A74FBD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08BA2-B874-DD45-80C7-9F261839EF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65844" y="413858"/>
            <a:ext cx="890600" cy="146806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A1EAD4-8027-F04C-B6B2-609553DB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46922-1C41-1F40-9695-EC4FDD3F9C9E}"/>
              </a:ext>
            </a:extLst>
          </p:cNvPr>
          <p:cNvSpPr txBox="1"/>
          <p:nvPr userDrawn="1"/>
        </p:nvSpPr>
        <p:spPr>
          <a:xfrm>
            <a:off x="56227" y="6698890"/>
            <a:ext cx="117405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solidFill>
                  <a:schemeClr val="bg1"/>
                </a:solidFill>
              </a:rPr>
              <a:t>© 2020 The Grossman Group</a:t>
            </a:r>
          </a:p>
        </p:txBody>
      </p:sp>
    </p:spTree>
    <p:extLst>
      <p:ext uri="{BB962C8B-B14F-4D97-AF65-F5344CB8AC3E}">
        <p14:creationId xmlns:p14="http://schemas.microsoft.com/office/powerpoint/2010/main" val="2354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1CCCA-F848-3A4A-8B47-70011300A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7FE739-0BD3-974D-9276-E4A802DF35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4A5333-80C8-F044-8868-7B0582641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EF411B-63B7-BE4A-A341-D0A05D4C6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AC6E1-C686-3AAE-04E1-2422D7AB60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65844" y="413858"/>
            <a:ext cx="890600" cy="1468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20F60-5E6F-E029-6FF1-9C89B3FBDA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6F985-DACB-6C4F-BB9E-0D1BC4CC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2BE5BB-EA2E-AD40-A362-964BA8EA8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FA749A-02F7-4944-B1E2-0EB20174D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C4B914-0C13-1C43-8A07-07578259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25C95-982C-F648-6D59-D00337AB0D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65844" y="413858"/>
            <a:ext cx="890600" cy="1468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F3F694-4C34-EC13-547E-28FFC04057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C83E60-5C42-024D-84A6-29E2584F5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53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2BE5BB-EA2E-AD40-A362-964BA8EA8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FA749A-02F7-4944-B1E2-0EB20174D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C4B914-0C13-1C43-8A07-07578259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1E318-C3DD-7CA9-99EF-187EE8E1E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65844" y="413858"/>
            <a:ext cx="890600" cy="1468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5B8C7-855B-7D15-EC1E-6F29DC41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D290-E518-1745-AA53-FF971CE9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8DB58-F7D7-FF45-B916-82CF2F692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6FDD9E-608D-0040-A5CE-BDA559C9E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9786BE-3698-7C43-8236-D4F41C2868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409FE7F-E7AD-AD4D-9F30-6E862A8DE2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E9CBD6-6CEC-1ADE-4990-11BDF6F8F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1CCCA-F848-3A4A-8B47-70011300A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7FE739-0BD3-974D-9276-E4A802DF35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4A5333-80C8-F044-8868-7B05826410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F767D-A906-F2F3-E476-F8601530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6F985-DACB-6C4F-BB9E-0D1BC4CC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2BE5BB-EA2E-AD40-A362-964BA8EA8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556" y="1854679"/>
            <a:ext cx="9888604" cy="2236105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FA749A-02F7-4944-B1E2-0EB20174D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556" y="4179995"/>
            <a:ext cx="9888604" cy="801269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79EBC-1204-A7C7-89DB-4221B7AA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4263" y="413858"/>
            <a:ext cx="1345094" cy="5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37C4-AE23-7847-B55C-52A0B1CE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1F173-7E76-7945-82AA-194EA30CF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E5DEA-4AAB-224B-B486-0C45A14C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2A30E-D9A0-F74C-A206-43C83166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B1BF-7A96-6249-9064-E6FF89D7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5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1B1-DC1D-6C4D-BE3C-6FD5A37B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7C7B-D120-1745-B5D0-683DF48F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C9AF-5E9C-2441-B171-49F45504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9E4D-C825-384D-AD37-2F195D8A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C483-3ED3-C04E-9A50-482AA3F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3041-45E2-C94C-90D7-16F95B59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27DC-809C-CB43-8234-193FE539B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224" y="1825625"/>
            <a:ext cx="50119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12182-6E2A-6847-AB70-1CB846767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830" y="1825625"/>
            <a:ext cx="553096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AEEC-A4AE-6148-836E-8DFB5105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4ECE-59A0-E746-8C6C-43572F5B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A0E5-66F7-ED4A-B681-6422CBB6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A22D-4D78-334E-983F-BB07FE02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D612-045A-D74C-B619-321402FF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B2D8-F572-754A-889B-AAE6FDCC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8A8-12BB-4E4A-9AA8-5BEEBCCC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5B3E-C3CD-1246-996E-5DBD61C9F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6A6C7-1746-A348-B72E-3388D4964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FF8A7-6872-2D4B-AC78-BB59AD8A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E3F81-77F9-F242-A84F-03D46707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34370-4DDF-6E46-9B16-D1C98C1D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16B6-226F-4E42-9BE0-16C58F67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5654-C407-124A-83FB-B29C863B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3D605-B911-374F-BBD7-D9EECBE0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40E0F-748F-8749-B82C-32AA00205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CD30A-318F-F341-8464-8CE5FBDB9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CAB10-FAA5-1A45-A994-A537635C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6664F-7702-4D47-BA65-04719619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E5A48-E751-3A4D-985A-857CC2C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7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924A-87F1-5C48-861F-6DA5C957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0987-8839-8C42-BA04-B4EC6051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5830-8F4B-A541-A41D-00FE6419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DA6E9-5F70-7943-8643-5C39D6D2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2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5A202-E856-2847-9560-0EB70CFA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A92F3-1679-2E4D-B482-85BBF891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6A1D-1E7D-ED4D-8B15-5CCD9C2D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18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46D7-358E-6647-A5C8-A9FBE4E3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2B6A-2C86-2F43-84F5-00C05CBE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32657-3631-F54B-BBCB-9D84E57A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BB544-8A38-D143-AB3B-2F052B92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60DD1-ADF9-AB4B-AC38-1D595941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57206-F7B9-E649-8ECD-A11B0EB7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9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A7F1-09D0-484A-A83E-B960429A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D68C1-0E7D-E047-998D-5FA61066C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D395E-DD8C-7146-9601-4B70FFDBB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DD101-23AF-C840-AD34-36E2BF79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C7E03-6D11-0C4D-BD73-5192C766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F7B9D-8C1B-FE40-AA77-56A86F85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41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3F2E-05A0-0B4D-91CF-A9B2C70C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596B0-617B-6D4F-A6E6-0E967BF08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DC59-EB8A-C247-A18C-6884E71E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0766-267F-3345-84F9-4D059FEB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4B90-8DA4-EC4F-BB27-1086664A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5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DF293-055D-054D-86F2-E1B74D1DB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D140D-6A5C-0F4C-AA08-3A3BABC64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094C3-1FC4-9344-8D07-3A3F0319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5B30C-6774-5942-9623-382ECE2062A5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B1CA8-A7DD-8A4A-B104-69A78F23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6FEB-CCC0-5443-BC43-F4F04195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86916-108B-AB4A-A34B-C721F668C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1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2B00F-6764-104D-A2A1-5A10A74484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2AEE2-9CE2-EF4C-B0CD-FA2E26FEC3D1}"/>
              </a:ext>
            </a:extLst>
          </p:cNvPr>
          <p:cNvSpPr txBox="1"/>
          <p:nvPr userDrawn="1"/>
        </p:nvSpPr>
        <p:spPr>
          <a:xfrm>
            <a:off x="56227" y="6698890"/>
            <a:ext cx="117405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2020 The Grossman Group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9D290-E518-1745-AA53-FF971CE9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8DB58-F7D7-FF45-B916-82CF2F692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DEA5-7560-7C46-AB83-BE2324C4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55D7-E8E9-7A46-8066-21119165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C95D-B7B9-A740-BD4A-2F31368D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5CEC-CFEB-2440-B710-F348BB56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979C9-EC58-FC4B-AB2C-EEAB79AF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DF6C8-7BA8-1549-92C0-DC29A845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5228-157A-864C-B520-9D125DAF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18E9D-3CE1-0742-A9CA-11920A58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9E557-705A-D449-B1EC-80171C8D9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3286-1374-F044-BCF2-133499B4C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EED0E-18C6-724A-A6BA-2AD5BB4B4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3BB8A-D369-6045-B51F-2BB8B427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E8718D-091E-2A42-846B-4A2E7B45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679B-AB1E-8C45-90BE-735BA11B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6F167-FB10-474D-8AF1-894DAE06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28762D-8712-DD4E-A122-29E4AC7F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66380" b="47312"/>
          <a:stretch/>
        </p:blipFill>
        <p:spPr>
          <a:xfrm>
            <a:off x="1" y="1"/>
            <a:ext cx="491705" cy="1408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FA0A6-6C31-5144-B11D-262EF272F50D}"/>
              </a:ext>
            </a:extLst>
          </p:cNvPr>
          <p:cNvSpPr txBox="1"/>
          <p:nvPr userDrawn="1"/>
        </p:nvSpPr>
        <p:spPr>
          <a:xfrm>
            <a:off x="56227" y="6698890"/>
            <a:ext cx="117405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2020 The Grossman Group</a:t>
            </a:r>
          </a:p>
        </p:txBody>
      </p:sp>
    </p:spTree>
    <p:extLst>
      <p:ext uri="{BB962C8B-B14F-4D97-AF65-F5344CB8AC3E}">
        <p14:creationId xmlns:p14="http://schemas.microsoft.com/office/powerpoint/2010/main" val="39007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BF8CE-4271-AE4A-81A7-CC66E4DC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EEBF-738B-554A-8223-3D795390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8C57-5121-3A48-92CA-7F5641E7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2756C-C53E-D046-A0C7-542C89DD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47DE9-6C9C-C048-B433-1001FA2C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8764-7D4C-9643-B886-47E7CE8D6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8F4EA-5B5D-C54F-944F-F192656D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24" y="83404"/>
            <a:ext cx="102668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BEAB9-D324-E447-9341-D7CCB254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24" y="1825625"/>
            <a:ext cx="10266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5A2EF-503C-A946-A34B-6979553FE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676" y="6423806"/>
            <a:ext cx="436323" cy="43419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899C8764-7D4C-9643-B886-47E7CE8D6C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29631-5C08-244F-82CE-FD30C63F8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-1" r="66380" b="47312"/>
          <a:stretch/>
        </p:blipFill>
        <p:spPr>
          <a:xfrm>
            <a:off x="1" y="1"/>
            <a:ext cx="491705" cy="1408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188C8-6118-7841-B0F5-45D2B9FE06C2}"/>
              </a:ext>
            </a:extLst>
          </p:cNvPr>
          <p:cNvSpPr txBox="1"/>
          <p:nvPr userDrawn="1"/>
        </p:nvSpPr>
        <p:spPr>
          <a:xfrm>
            <a:off x="56227" y="6698890"/>
            <a:ext cx="117405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2020 The Grossman Group</a:t>
            </a:r>
          </a:p>
        </p:txBody>
      </p:sp>
    </p:spTree>
    <p:extLst>
      <p:ext uri="{BB962C8B-B14F-4D97-AF65-F5344CB8AC3E}">
        <p14:creationId xmlns:p14="http://schemas.microsoft.com/office/powerpoint/2010/main" val="27397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5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5" r:id="rId14"/>
    <p:sldLayoutId id="2147483672" r:id="rId15"/>
    <p:sldLayoutId id="2147483673" r:id="rId16"/>
    <p:sldLayoutId id="214748367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F330E-3427-7C48-AE94-F8918A6A4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22" r="125" b="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D8E639-EF67-CA4E-A562-A6CAF07ECE1C}"/>
              </a:ext>
            </a:extLst>
          </p:cNvPr>
          <p:cNvSpPr/>
          <p:nvPr userDrawn="1"/>
        </p:nvSpPr>
        <p:spPr>
          <a:xfrm>
            <a:off x="739140" y="5578540"/>
            <a:ext cx="1432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312-829-3252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8A478-F29B-0B4A-9566-62705CF12CFA}"/>
              </a:ext>
            </a:extLst>
          </p:cNvPr>
          <p:cNvSpPr/>
          <p:nvPr userDrawn="1"/>
        </p:nvSpPr>
        <p:spPr>
          <a:xfrm>
            <a:off x="567105" y="878259"/>
            <a:ext cx="3288615" cy="18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 b="1" dirty="0">
                <a:latin typeface="Arial Black" panose="020B0604020202020204" pitchFamily="34" charset="0"/>
                <a:cs typeface="Arial Black" panose="020B0604020202020204" pitchFamily="34" charset="0"/>
              </a:rPr>
              <a:t>NEED HELP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B031B-DDAE-4644-816F-51A97774F352}"/>
              </a:ext>
            </a:extLst>
          </p:cNvPr>
          <p:cNvSpPr/>
          <p:nvPr userDrawn="1"/>
        </p:nvSpPr>
        <p:spPr>
          <a:xfrm>
            <a:off x="612825" y="2607147"/>
            <a:ext cx="6122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pc="300" dirty="0">
                <a:latin typeface="Century Gothic" panose="020B0502020202020204" pitchFamily="34" charset="0"/>
              </a:rPr>
              <a:t>BUILDING YOUR </a:t>
            </a:r>
            <a:br>
              <a:rPr lang="en-US" sz="3000" spc="300" dirty="0">
                <a:latin typeface="Century Gothic" panose="020B0502020202020204" pitchFamily="34" charset="0"/>
              </a:rPr>
            </a:br>
            <a:r>
              <a:rPr lang="en-US" sz="3000" spc="300" dirty="0">
                <a:latin typeface="Century Gothic" panose="020B0502020202020204" pitchFamily="34" charset="0"/>
              </a:rPr>
              <a:t>WINNING BUSINESS CASE?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951B0-077C-F147-BCF3-702C2181BD96}"/>
              </a:ext>
            </a:extLst>
          </p:cNvPr>
          <p:cNvCxnSpPr>
            <a:cxnSpLocks/>
          </p:cNvCxnSpPr>
          <p:nvPr userDrawn="1"/>
        </p:nvCxnSpPr>
        <p:spPr>
          <a:xfrm>
            <a:off x="739140" y="3794760"/>
            <a:ext cx="5676900" cy="0"/>
          </a:xfrm>
          <a:prstGeom prst="line">
            <a:avLst/>
          </a:prstGeom>
          <a:ln w="76200">
            <a:solidFill>
              <a:srgbClr val="E41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F71D988-4E89-7E44-8D0A-86CDA8385F48}"/>
              </a:ext>
            </a:extLst>
          </p:cNvPr>
          <p:cNvSpPr/>
          <p:nvPr userDrawn="1"/>
        </p:nvSpPr>
        <p:spPr>
          <a:xfrm>
            <a:off x="677081" y="3987164"/>
            <a:ext cx="5883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To understand more about our step-by-step approach and how you can get access to our </a:t>
            </a:r>
            <a:r>
              <a:rPr lang="en-US" sz="1400" b="1" i="1" dirty="0">
                <a:latin typeface="Century Gothic" panose="020B0502020202020204" pitchFamily="34" charset="0"/>
              </a:rPr>
              <a:t>Building Your Business Case Workbook</a:t>
            </a:r>
            <a:r>
              <a:rPr lang="en-US" sz="1400" dirty="0">
                <a:latin typeface="Century Gothic" panose="020B0502020202020204" pitchFamily="34" charset="0"/>
              </a:rPr>
              <a:t>, contact us at: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A25581-228D-ED4C-83BC-475AEF683C6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71948" y="5247230"/>
            <a:ext cx="366496" cy="295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637134-2F80-0640-BA4F-17F8AAC436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76481" y="5277240"/>
            <a:ext cx="335586" cy="225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7327FE-4641-CB41-A799-B0060D1E618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85418" y="5160508"/>
            <a:ext cx="340002" cy="3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thoughtpartn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results@yourthoughtpartner.com" TargetMode="External"/><Relationship Id="rId4" Type="http://schemas.openxmlformats.org/officeDocument/2006/relationships/hyperlink" Target="mailto:Results@YourThoughtPartner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574014-B8CB-DD4B-8483-2FFF9F25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50" y="1176405"/>
            <a:ext cx="2133472" cy="2133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F6A48-92CF-4C87-B9B8-F7345A46E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2" y="2481389"/>
            <a:ext cx="8234371" cy="3411802"/>
          </a:xfrm>
        </p:spPr>
        <p:txBody>
          <a:bodyPr/>
          <a:lstStyle/>
          <a:p>
            <a:r>
              <a:rPr lang="en-US" sz="9500" dirty="0"/>
              <a:t>BUILD</a:t>
            </a:r>
            <a:br>
              <a:rPr lang="en-US" dirty="0"/>
            </a:br>
            <a:r>
              <a:rPr lang="en-US" sz="5500" dirty="0"/>
              <a:t>YOUR BUSINESS </a:t>
            </a:r>
            <a:br>
              <a:rPr lang="en-US" sz="5500" dirty="0"/>
            </a:br>
            <a:r>
              <a:rPr lang="en-US" sz="5500" dirty="0"/>
              <a:t>CASE FOR INTERNAL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3928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617DC-F2E7-48AB-8367-C87437B4D6B8}"/>
              </a:ext>
            </a:extLst>
          </p:cNvPr>
          <p:cNvSpPr txBox="1"/>
          <p:nvPr/>
        </p:nvSpPr>
        <p:spPr>
          <a:xfrm>
            <a:off x="760543" y="1943890"/>
            <a:ext cx="37531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500" b="1" dirty="0"/>
              <a:t>Build a business </a:t>
            </a:r>
            <a:br>
              <a:rPr lang="en-US" sz="2500" b="1" dirty="0"/>
            </a:br>
            <a:r>
              <a:rPr lang="en-US" sz="2500" b="1" dirty="0"/>
              <a:t>case by reimagining key relationships </a:t>
            </a:r>
            <a:br>
              <a:rPr lang="en-US" sz="2500" b="1" dirty="0"/>
            </a:br>
            <a:r>
              <a:rPr lang="en-US" sz="2500" b="1" dirty="0"/>
              <a:t>and outcomes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Understanding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Input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Alignment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Partnership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Champions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Funding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AE9D9-8A52-C74C-A5EC-94855ED2B984}"/>
              </a:ext>
            </a:extLst>
          </p:cNvPr>
          <p:cNvSpPr txBox="1"/>
          <p:nvPr/>
        </p:nvSpPr>
        <p:spPr>
          <a:xfrm>
            <a:off x="4716985" y="1943890"/>
            <a:ext cx="332742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500" b="1" dirty="0"/>
              <a:t>Have your business case answer: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What’s the need?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What’s the value it will create for the business?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What’s the cost of </a:t>
            </a:r>
            <a:r>
              <a:rPr lang="en-US" sz="1500" i="1" dirty="0"/>
              <a:t>not</a:t>
            </a:r>
            <a:r>
              <a:rPr lang="en-US" sz="1500" dirty="0"/>
              <a:t> doing something?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How do we get this done in the best way?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CCA28-50B0-5D42-A48B-3F969834E26F}"/>
              </a:ext>
            </a:extLst>
          </p:cNvPr>
          <p:cNvSpPr/>
          <p:nvPr/>
        </p:nvSpPr>
        <p:spPr>
          <a:xfrm>
            <a:off x="8539438" y="1586975"/>
            <a:ext cx="3652562" cy="5271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8666B-D2AA-4367-991E-F33CDD3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9593">
            <a:off x="9633695" y="732889"/>
            <a:ext cx="1284694" cy="1284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BCEC90-C554-D348-BA4E-79F3FE519E72}"/>
              </a:ext>
            </a:extLst>
          </p:cNvPr>
          <p:cNvSpPr txBox="1"/>
          <p:nvPr/>
        </p:nvSpPr>
        <p:spPr>
          <a:xfrm>
            <a:off x="9108941" y="2408710"/>
            <a:ext cx="271389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b="1" dirty="0">
                <a:solidFill>
                  <a:schemeClr val="bg1"/>
                </a:solidFill>
              </a:rPr>
              <a:t>START TO BUILD YOUR OWN BUSINESS CASE WITH THE PROVIDED TEMPLATE ON THE NEXT PAGE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934B-000C-E145-AE3C-50E3B8FA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14" y="5885643"/>
            <a:ext cx="463550" cy="463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4CB06C-2AB2-4E43-BCAD-548E83B5B713}"/>
              </a:ext>
            </a:extLst>
          </p:cNvPr>
          <p:cNvSpPr/>
          <p:nvPr/>
        </p:nvSpPr>
        <p:spPr>
          <a:xfrm>
            <a:off x="866098" y="1586975"/>
            <a:ext cx="3340142" cy="240263"/>
          </a:xfrm>
          <a:prstGeom prst="rect">
            <a:avLst/>
          </a:prstGeom>
          <a:solidFill>
            <a:srgbClr val="E41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37A9ED-B371-9E4C-B2CD-67435538AD46}"/>
              </a:ext>
            </a:extLst>
          </p:cNvPr>
          <p:cNvSpPr/>
          <p:nvPr/>
        </p:nvSpPr>
        <p:spPr>
          <a:xfrm>
            <a:off x="4767538" y="1586975"/>
            <a:ext cx="3340142" cy="240263"/>
          </a:xfrm>
          <a:prstGeom prst="rect">
            <a:avLst/>
          </a:prstGeom>
          <a:solidFill>
            <a:srgbClr val="E41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8FC0052-DFF3-9441-A08E-F7D1F2CC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234939"/>
            <a:ext cx="584200" cy="5842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0F965358-3923-AC41-BB2E-B58E13A63BE5}"/>
              </a:ext>
            </a:extLst>
          </p:cNvPr>
          <p:cNvSpPr txBox="1">
            <a:spLocks/>
          </p:cNvSpPr>
          <p:nvPr/>
        </p:nvSpPr>
        <p:spPr>
          <a:xfrm>
            <a:off x="883920" y="234939"/>
            <a:ext cx="11010900" cy="650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ELEMENTS OF A WINNING BUSINESS CASE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DBD828-DE07-034A-B680-3CD555B2A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29769"/>
              </p:ext>
            </p:extLst>
          </p:nvPr>
        </p:nvGraphicFramePr>
        <p:xfrm>
          <a:off x="274320" y="1049563"/>
          <a:ext cx="11620500" cy="3990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3500">
                  <a:extLst>
                    <a:ext uri="{9D8B030D-6E8A-4147-A177-3AD203B41FA5}">
                      <a16:colId xmlns:a16="http://schemas.microsoft.com/office/drawing/2014/main" val="1218325366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2521927842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3263303561"/>
                    </a:ext>
                  </a:extLst>
                </a:gridCol>
              </a:tblGrid>
              <a:tr h="2848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TITLE FOR YOUR BUSINESS CASE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25833"/>
                  </a:ext>
                </a:extLst>
              </a:tr>
              <a:tr h="4452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73064"/>
                  </a:ext>
                </a:extLst>
              </a:tr>
              <a:tr h="2848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SECTION 1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EXECUTIVE SUMMARY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631141"/>
                  </a:ext>
                </a:extLst>
              </a:tr>
              <a:tr h="482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74332"/>
                  </a:ext>
                </a:extLst>
              </a:tr>
              <a:tr h="28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E6201"/>
                          </a:solidFill>
                          <a:latin typeface="Century Gothic" panose="020B0502020202020204" pitchFamily="34" charset="0"/>
                        </a:rPr>
                        <a:t>SECTION 2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CURRENT SITUATION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E6201"/>
                          </a:solidFill>
                          <a:latin typeface="Century Gothic" panose="020B0502020202020204" pitchFamily="34" charset="0"/>
                        </a:rPr>
                        <a:t>SECTION 3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THE OPPORTUNITY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E6201"/>
                          </a:solidFill>
                          <a:latin typeface="Century Gothic" panose="020B0502020202020204" pitchFamily="34" charset="0"/>
                        </a:rPr>
                        <a:t>SECTION 4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WHY NOW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99573"/>
                  </a:ext>
                </a:extLst>
              </a:tr>
              <a:tr h="973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25390"/>
                  </a:ext>
                </a:extLst>
              </a:tr>
              <a:tr h="28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E41371"/>
                          </a:solidFill>
                          <a:latin typeface="Century Gothic" panose="020B0502020202020204" pitchFamily="34" charset="0"/>
                        </a:rPr>
                        <a:t>SECTION 5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RECOMMENDED SOLUTION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E41371"/>
                          </a:solidFill>
                          <a:latin typeface="Century Gothic" panose="020B0502020202020204" pitchFamily="34" charset="0"/>
                        </a:rPr>
                        <a:t>SECTION 6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HOW THIS PLAYS OUT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E41371"/>
                          </a:solidFill>
                          <a:latin typeface="Century Gothic" panose="020B0502020202020204" pitchFamily="34" charset="0"/>
                        </a:rPr>
                        <a:t>SECTION 7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SUCCESS MEASURES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67450"/>
                  </a:ext>
                </a:extLst>
              </a:tr>
              <a:tr h="949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0037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D1A684C-49D4-3847-9CF2-3C3989E62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16001"/>
              </p:ext>
            </p:extLst>
          </p:nvPr>
        </p:nvGraphicFramePr>
        <p:xfrm>
          <a:off x="274320" y="5250568"/>
          <a:ext cx="11620500" cy="127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250">
                  <a:extLst>
                    <a:ext uri="{9D8B030D-6E8A-4147-A177-3AD203B41FA5}">
                      <a16:colId xmlns:a16="http://schemas.microsoft.com/office/drawing/2014/main" val="1218325366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521927842"/>
                    </a:ext>
                  </a:extLst>
                </a:gridCol>
              </a:tblGrid>
              <a:tr h="28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BE22A0"/>
                          </a:solidFill>
                          <a:latin typeface="Century Gothic" panose="020B0502020202020204" pitchFamily="34" charset="0"/>
                        </a:rPr>
                        <a:t>SECTION 8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NEXT STEPS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BE22A0"/>
                          </a:solidFill>
                          <a:latin typeface="Century Gothic" panose="020B0502020202020204" pitchFamily="34" charset="0"/>
                        </a:rPr>
                        <a:t>SECTION 9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APPENDIX  &gt;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Additional data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&gt;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Solution options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4457"/>
                  </a:ext>
                </a:extLst>
              </a:tr>
              <a:tr h="98727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Insert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061EF0-8EF6-48F9-9A7C-39B2FB46EF4A}"/>
              </a:ext>
            </a:extLst>
          </p:cNvPr>
          <p:cNvSpPr txBox="1"/>
          <p:nvPr/>
        </p:nvSpPr>
        <p:spPr>
          <a:xfrm>
            <a:off x="5758873" y="5578540"/>
            <a:ext cx="269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www.YourThoughtPartner.com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1B22A-E35C-4677-AFD2-23ED4906B921}"/>
              </a:ext>
            </a:extLst>
          </p:cNvPr>
          <p:cNvSpPr/>
          <p:nvPr/>
        </p:nvSpPr>
        <p:spPr>
          <a:xfrm>
            <a:off x="2583181" y="5578540"/>
            <a:ext cx="2859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Results@YourThoughtPartner.co</a:t>
            </a:r>
            <a:r>
              <a:rPr lang="en-US" sz="12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558B"/>
      </a:dk2>
      <a:lt2>
        <a:srgbClr val="1FBCF9"/>
      </a:lt2>
      <a:accent1>
        <a:srgbClr val="D31367"/>
      </a:accent1>
      <a:accent2>
        <a:srgbClr val="93348D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21313</TotalTime>
  <Words>169</Words>
  <Application>Microsoft Office PowerPoint</Application>
  <PresentationFormat>Widescreen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Century Gothic</vt:lpstr>
      <vt:lpstr>Office Theme</vt:lpstr>
      <vt:lpstr>Custom Design</vt:lpstr>
      <vt:lpstr>BUILD YOUR BUSINESS  CASE FOR INTERNAL COMMUNICATIONS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Winters</dc:creator>
  <cp:lastModifiedBy>Lana Dewit</cp:lastModifiedBy>
  <cp:revision>1156</cp:revision>
  <cp:lastPrinted>2020-09-10T15:43:56Z</cp:lastPrinted>
  <dcterms:created xsi:type="dcterms:W3CDTF">2020-01-07T22:21:29Z</dcterms:created>
  <dcterms:modified xsi:type="dcterms:W3CDTF">2022-08-23T21:45:26Z</dcterms:modified>
</cp:coreProperties>
</file>